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9" r:id="rId2"/>
    <p:sldId id="260" r:id="rId3"/>
    <p:sldId id="261" r:id="rId4"/>
    <p:sldId id="272" r:id="rId5"/>
    <p:sldId id="262" r:id="rId6"/>
    <p:sldId id="263" r:id="rId7"/>
    <p:sldId id="264" r:id="rId8"/>
    <p:sldId id="265" r:id="rId9"/>
    <p:sldId id="275" r:id="rId10"/>
    <p:sldId id="268" r:id="rId11"/>
    <p:sldId id="269" r:id="rId12"/>
    <p:sldId id="270" r:id="rId13"/>
    <p:sldId id="271" r:id="rId14"/>
    <p:sldId id="273" r:id="rId15"/>
    <p:sldId id="274" r:id="rId16"/>
    <p:sldId id="277" r:id="rId17"/>
    <p:sldId id="278"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h Nguyen" userId="68af62076ff350e0" providerId="LiveId" clId="{A638D9FB-9399-487D-A2BD-3C1DB1C25B11}"/>
    <pc:docChg chg="delSld">
      <pc:chgData name="Linh Nguyen" userId="68af62076ff350e0" providerId="LiveId" clId="{A638D9FB-9399-487D-A2BD-3C1DB1C25B11}" dt="2024-07-11T23:13:16.180" v="0" actId="47"/>
      <pc:docMkLst>
        <pc:docMk/>
      </pc:docMkLst>
      <pc:sldChg chg="del">
        <pc:chgData name="Linh Nguyen" userId="68af62076ff350e0" providerId="LiveId" clId="{A638D9FB-9399-487D-A2BD-3C1DB1C25B11}" dt="2024-07-11T23:13:16.180" v="0" actId="47"/>
        <pc:sldMkLst>
          <pc:docMk/>
          <pc:sldMk cId="2364496874" sldId="280"/>
        </pc:sldMkLst>
      </pc:sldChg>
      <pc:sldChg chg="del">
        <pc:chgData name="Linh Nguyen" userId="68af62076ff350e0" providerId="LiveId" clId="{A638D9FB-9399-487D-A2BD-3C1DB1C25B11}" dt="2024-07-11T23:13:16.180" v="0" actId="47"/>
        <pc:sldMkLst>
          <pc:docMk/>
          <pc:sldMk cId="3125711195"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2623B-787D-4D70-A55A-E743F7F39D37}" type="datetimeFigureOut">
              <a:rPr lang="en-US" smtClean="0"/>
              <a:t>7/12/2024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0C38D-CE98-47A4-9BFC-43728624CE67}" type="slidenum">
              <a:rPr lang="en-US" smtClean="0"/>
              <a:t>‹#›</a:t>
            </a:fld>
            <a:endParaRPr lang="en-US"/>
          </a:p>
        </p:txBody>
      </p:sp>
    </p:spTree>
    <p:extLst>
      <p:ext uri="{BB962C8B-B14F-4D97-AF65-F5344CB8AC3E}">
        <p14:creationId xmlns:p14="http://schemas.microsoft.com/office/powerpoint/2010/main" val="2081046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F9820F-9C41-634A-93E7-72A1B94F7F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9331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B1844-0F09-B344-81E8-9EB7A594E50D}"/>
              </a:ext>
            </a:extLst>
          </p:cNvPr>
          <p:cNvSpPr>
            <a:spLocks noGrp="1"/>
          </p:cNvSpPr>
          <p:nvPr>
            <p:ph type="ctrTitle"/>
          </p:nvPr>
        </p:nvSpPr>
        <p:spPr>
          <a:xfrm>
            <a:off x="1524000" y="1891144"/>
            <a:ext cx="9144000" cy="2055237"/>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C81C0C-C7AD-C041-B463-6E8D8309A088}"/>
              </a:ext>
            </a:extLst>
          </p:cNvPr>
          <p:cNvSpPr>
            <a:spLocks noGrp="1"/>
          </p:cNvSpPr>
          <p:nvPr>
            <p:ph type="subTitle" idx="1"/>
          </p:nvPr>
        </p:nvSpPr>
        <p:spPr>
          <a:xfrm>
            <a:off x="1524000" y="410080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071468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FC0EB-4256-1D4B-857B-6E6C84733DDC}"/>
              </a:ext>
            </a:extLst>
          </p:cNvPr>
          <p:cNvSpPr>
            <a:spLocks noGrp="1"/>
          </p:cNvSpPr>
          <p:nvPr>
            <p:ph type="title"/>
          </p:nvPr>
        </p:nvSpPr>
        <p:spPr>
          <a:xfrm>
            <a:off x="838200" y="1537854"/>
            <a:ext cx="10515600" cy="997528"/>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DF7A5A-C5C4-9A4E-8516-7CC0DF0EA099}"/>
              </a:ext>
            </a:extLst>
          </p:cNvPr>
          <p:cNvSpPr>
            <a:spLocks noGrp="1"/>
          </p:cNvSpPr>
          <p:nvPr>
            <p:ph type="body" orient="vert" idx="1"/>
          </p:nvPr>
        </p:nvSpPr>
        <p:spPr>
          <a:xfrm>
            <a:off x="838200" y="2743200"/>
            <a:ext cx="10515600" cy="30706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413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2CDAE-BEA8-2B4D-BEDB-EE4A566C719F}"/>
              </a:ext>
            </a:extLst>
          </p:cNvPr>
          <p:cNvSpPr>
            <a:spLocks noGrp="1"/>
          </p:cNvSpPr>
          <p:nvPr>
            <p:ph type="title" orient="vert"/>
          </p:nvPr>
        </p:nvSpPr>
        <p:spPr>
          <a:xfrm>
            <a:off x="8724899" y="1475509"/>
            <a:ext cx="2788227" cy="4405746"/>
          </a:xfrm>
          <a:prstGeom prst="rect">
            <a:avLst/>
          </a:prstGeo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8692993-FA60-7243-82A8-2CA1D41BC90E}"/>
              </a:ext>
            </a:extLst>
          </p:cNvPr>
          <p:cNvSpPr>
            <a:spLocks noGrp="1"/>
          </p:cNvSpPr>
          <p:nvPr>
            <p:ph type="body" orient="vert" idx="1"/>
          </p:nvPr>
        </p:nvSpPr>
        <p:spPr>
          <a:xfrm>
            <a:off x="838200" y="1475509"/>
            <a:ext cx="7734300" cy="44057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151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C0BD9-0273-1D4D-9D67-56E12331E729}"/>
              </a:ext>
            </a:extLst>
          </p:cNvPr>
          <p:cNvSpPr>
            <a:spLocks noGrp="1"/>
          </p:cNvSpPr>
          <p:nvPr>
            <p:ph type="title"/>
          </p:nvPr>
        </p:nvSpPr>
        <p:spPr>
          <a:xfrm>
            <a:off x="304800" y="997528"/>
            <a:ext cx="10862733" cy="985019"/>
          </a:xfrm>
          <a:prstGeom prst="rect">
            <a:avLst/>
          </a:prstGeom>
        </p:spPr>
        <p:txBody>
          <a:bodyPr/>
          <a:lstStyle>
            <a:lvl1pPr>
              <a:defRPr b="1"/>
            </a:lvl1pPr>
          </a:lstStyle>
          <a:p>
            <a:r>
              <a:rPr lang="en-US" dirty="0"/>
              <a:t>Click to edit Master title style</a:t>
            </a:r>
          </a:p>
        </p:txBody>
      </p:sp>
      <p:sp>
        <p:nvSpPr>
          <p:cNvPr id="3" name="Content Placeholder 2">
            <a:extLst>
              <a:ext uri="{FF2B5EF4-FFF2-40B4-BE49-F238E27FC236}">
                <a16:creationId xmlns:a16="http://schemas.microsoft.com/office/drawing/2014/main" id="{423DE142-60A1-4F4F-BCF7-8389697F8511}"/>
              </a:ext>
            </a:extLst>
          </p:cNvPr>
          <p:cNvSpPr>
            <a:spLocks noGrp="1"/>
          </p:cNvSpPr>
          <p:nvPr>
            <p:ph idx="1"/>
          </p:nvPr>
        </p:nvSpPr>
        <p:spPr>
          <a:xfrm>
            <a:off x="304799" y="2150533"/>
            <a:ext cx="11641667" cy="37099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EDE62F7-4B9A-AE4C-8F00-9D057858A1C7}"/>
              </a:ext>
            </a:extLst>
          </p:cNvPr>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2132C6-7433-E94C-9BEF-FC8E0A682A0E}" type="datetimeFigureOut">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7/12/2024</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61F5072-CA5E-604D-B856-0FA30F249201}"/>
              </a:ext>
            </a:extLst>
          </p:cNvPr>
          <p:cNvSpPr>
            <a:spLocks noGrp="1"/>
          </p:cNvSpPr>
          <p:nvPr>
            <p:ph type="sldNum" sz="quarter" idx="12"/>
          </p:nvPr>
        </p:nvSpPr>
        <p:spPr>
          <a:xfrm>
            <a:off x="11582400" y="6492874"/>
            <a:ext cx="609599" cy="365125"/>
          </a:xfrm>
          <a:prstGeom prst="rect">
            <a:avLst/>
          </a:prstGeom>
        </p:spPr>
        <p:txBody>
          <a:bodyPr/>
          <a:lstStyle>
            <a:lvl1pPr algn="r">
              <a:defRPr b="1">
                <a:solidFill>
                  <a:srgbClr val="0070C0"/>
                </a:solidFill>
              </a:defRPr>
            </a:lvl1pPr>
          </a:lstStyle>
          <a:p>
            <a:pPr>
              <a:defRPr/>
            </a:pPr>
            <a:fld id="{C257A528-9B35-BE46-A5B0-931D0E7A13F3}" type="slidenum">
              <a:rPr lang="en-US" smtClean="0"/>
              <a:pPr>
                <a:defRPr/>
              </a:pPr>
              <a:t>‹#›</a:t>
            </a:fld>
            <a:endParaRPr lang="en-US"/>
          </a:p>
        </p:txBody>
      </p:sp>
    </p:spTree>
    <p:extLst>
      <p:ext uri="{BB962C8B-B14F-4D97-AF65-F5344CB8AC3E}">
        <p14:creationId xmlns:p14="http://schemas.microsoft.com/office/powerpoint/2010/main" val="358087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34440-9B2C-CB4A-87E5-E3CE02C6771C}"/>
              </a:ext>
            </a:extLst>
          </p:cNvPr>
          <p:cNvSpPr>
            <a:spLocks noGrp="1"/>
          </p:cNvSpPr>
          <p:nvPr>
            <p:ph type="title"/>
          </p:nvPr>
        </p:nvSpPr>
        <p:spPr>
          <a:xfrm>
            <a:off x="831850" y="1587069"/>
            <a:ext cx="10515600" cy="2733675"/>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AA8368-60A5-5849-9571-2A33A0D8F2C4}"/>
              </a:ext>
            </a:extLst>
          </p:cNvPr>
          <p:cNvSpPr>
            <a:spLocks noGrp="1"/>
          </p:cNvSpPr>
          <p:nvPr>
            <p:ph type="body" idx="1"/>
          </p:nvPr>
        </p:nvSpPr>
        <p:spPr>
          <a:xfrm>
            <a:off x="831850" y="4488873"/>
            <a:ext cx="10515600" cy="13300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46797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45CF4-E650-754A-A6F6-055C0F3088BF}"/>
              </a:ext>
            </a:extLst>
          </p:cNvPr>
          <p:cNvSpPr>
            <a:spLocks noGrp="1"/>
          </p:cNvSpPr>
          <p:nvPr>
            <p:ph type="title"/>
          </p:nvPr>
        </p:nvSpPr>
        <p:spPr>
          <a:xfrm>
            <a:off x="838200" y="1870364"/>
            <a:ext cx="10515600" cy="110901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30B01FD-CD82-1F46-B98A-6CDC72CC046F}"/>
              </a:ext>
            </a:extLst>
          </p:cNvPr>
          <p:cNvSpPr>
            <a:spLocks noGrp="1"/>
          </p:cNvSpPr>
          <p:nvPr>
            <p:ph sz="half" idx="1"/>
          </p:nvPr>
        </p:nvSpPr>
        <p:spPr>
          <a:xfrm>
            <a:off x="838200" y="3219161"/>
            <a:ext cx="5181600" cy="25997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55B78F-18D4-1146-A149-1EB48018A22C}"/>
              </a:ext>
            </a:extLst>
          </p:cNvPr>
          <p:cNvSpPr>
            <a:spLocks noGrp="1"/>
          </p:cNvSpPr>
          <p:nvPr>
            <p:ph sz="half" idx="2"/>
          </p:nvPr>
        </p:nvSpPr>
        <p:spPr>
          <a:xfrm>
            <a:off x="6172200" y="3219161"/>
            <a:ext cx="5181600" cy="25997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284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5C44D-C4FF-4C4A-8CA1-FFFC8A59F426}"/>
              </a:ext>
            </a:extLst>
          </p:cNvPr>
          <p:cNvSpPr>
            <a:spLocks noGrp="1"/>
          </p:cNvSpPr>
          <p:nvPr>
            <p:ph type="title"/>
          </p:nvPr>
        </p:nvSpPr>
        <p:spPr>
          <a:xfrm>
            <a:off x="838200" y="1797052"/>
            <a:ext cx="10515600" cy="823912"/>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FA840680-5D89-4E4A-B277-AD65C81D9EB3}"/>
              </a:ext>
            </a:extLst>
          </p:cNvPr>
          <p:cNvSpPr>
            <a:spLocks noGrp="1"/>
          </p:cNvSpPr>
          <p:nvPr>
            <p:ph type="body" idx="1"/>
          </p:nvPr>
        </p:nvSpPr>
        <p:spPr>
          <a:xfrm>
            <a:off x="848159" y="278765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502A73-A3F8-2846-9583-48D0426B72EE}"/>
              </a:ext>
            </a:extLst>
          </p:cNvPr>
          <p:cNvSpPr>
            <a:spLocks noGrp="1"/>
          </p:cNvSpPr>
          <p:nvPr>
            <p:ph sz="half" idx="2"/>
          </p:nvPr>
        </p:nvSpPr>
        <p:spPr>
          <a:xfrm>
            <a:off x="839788" y="3821113"/>
            <a:ext cx="5157787" cy="19977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9D465D-7A11-0847-A3C5-902B785F0CEB}"/>
              </a:ext>
            </a:extLst>
          </p:cNvPr>
          <p:cNvSpPr>
            <a:spLocks noGrp="1"/>
          </p:cNvSpPr>
          <p:nvPr>
            <p:ph type="body" sz="quarter" idx="3"/>
          </p:nvPr>
        </p:nvSpPr>
        <p:spPr>
          <a:xfrm>
            <a:off x="6186055" y="278765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8EF95-E2FB-4C47-93A0-20870D0BBC3E}"/>
              </a:ext>
            </a:extLst>
          </p:cNvPr>
          <p:cNvSpPr>
            <a:spLocks noGrp="1"/>
          </p:cNvSpPr>
          <p:nvPr>
            <p:ph sz="quarter" idx="4"/>
          </p:nvPr>
        </p:nvSpPr>
        <p:spPr>
          <a:xfrm>
            <a:off x="6172200" y="3821113"/>
            <a:ext cx="5183188" cy="19977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720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FBC3C-18A5-2644-A00B-00124A18F71E}"/>
              </a:ext>
            </a:extLst>
          </p:cNvPr>
          <p:cNvSpPr>
            <a:spLocks noGrp="1"/>
          </p:cNvSpPr>
          <p:nvPr>
            <p:ph type="title"/>
          </p:nvPr>
        </p:nvSpPr>
        <p:spPr>
          <a:xfrm>
            <a:off x="838200" y="2083522"/>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47660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263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6978A-12B0-B04F-9ED4-B22840230EE3}"/>
              </a:ext>
            </a:extLst>
          </p:cNvPr>
          <p:cNvSpPr>
            <a:spLocks noGrp="1"/>
          </p:cNvSpPr>
          <p:nvPr>
            <p:ph type="title"/>
          </p:nvPr>
        </p:nvSpPr>
        <p:spPr>
          <a:xfrm>
            <a:off x="839788" y="1782473"/>
            <a:ext cx="3932237" cy="981508"/>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0F93B2-69D3-674D-9E0C-D5938B2B96F6}"/>
              </a:ext>
            </a:extLst>
          </p:cNvPr>
          <p:cNvSpPr>
            <a:spLocks noGrp="1"/>
          </p:cNvSpPr>
          <p:nvPr>
            <p:ph idx="1"/>
          </p:nvPr>
        </p:nvSpPr>
        <p:spPr>
          <a:xfrm>
            <a:off x="5183188" y="1782473"/>
            <a:ext cx="6172200" cy="40370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CC1B96-A155-AF43-B413-61EB5AFBDE08}"/>
              </a:ext>
            </a:extLst>
          </p:cNvPr>
          <p:cNvSpPr>
            <a:spLocks noGrp="1"/>
          </p:cNvSpPr>
          <p:nvPr>
            <p:ph type="body" sz="half" idx="2"/>
          </p:nvPr>
        </p:nvSpPr>
        <p:spPr>
          <a:xfrm>
            <a:off x="839788" y="2930236"/>
            <a:ext cx="3932237" cy="28971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580750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30BB-9B93-9049-B4EA-B62F319BADB0}"/>
              </a:ext>
            </a:extLst>
          </p:cNvPr>
          <p:cNvSpPr>
            <a:spLocks noGrp="1"/>
          </p:cNvSpPr>
          <p:nvPr>
            <p:ph type="title"/>
          </p:nvPr>
        </p:nvSpPr>
        <p:spPr>
          <a:xfrm>
            <a:off x="839788" y="1808018"/>
            <a:ext cx="3932237" cy="957696"/>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8A9F07-AEC8-5F4F-ADF1-B69074B3074E}"/>
              </a:ext>
            </a:extLst>
          </p:cNvPr>
          <p:cNvSpPr>
            <a:spLocks noGrp="1"/>
          </p:cNvSpPr>
          <p:nvPr>
            <p:ph type="pic" idx="1"/>
          </p:nvPr>
        </p:nvSpPr>
        <p:spPr>
          <a:xfrm>
            <a:off x="5183188" y="1808018"/>
            <a:ext cx="6172200" cy="40530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D2DB9F-0654-2A49-B7D6-3708725453D3}"/>
              </a:ext>
            </a:extLst>
          </p:cNvPr>
          <p:cNvSpPr>
            <a:spLocks noGrp="1"/>
          </p:cNvSpPr>
          <p:nvPr>
            <p:ph type="body" sz="half" idx="2"/>
          </p:nvPr>
        </p:nvSpPr>
        <p:spPr>
          <a:xfrm>
            <a:off x="839788" y="3013364"/>
            <a:ext cx="3932237" cy="28556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47518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F041A8-A922-E840-B3A1-A7CAC192779D}"/>
              </a:ext>
            </a:extLst>
          </p:cNvPr>
          <p:cNvSpPr>
            <a:spLocks noGrp="1"/>
          </p:cNvSpPr>
          <p:nvPr>
            <p:ph type="body" idx="1"/>
          </p:nvPr>
        </p:nvSpPr>
        <p:spPr>
          <a:xfrm>
            <a:off x="204930" y="2206194"/>
            <a:ext cx="11783869" cy="36076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3">
            <a:extLst>
              <a:ext uri="{FF2B5EF4-FFF2-40B4-BE49-F238E27FC236}">
                <a16:creationId xmlns:a16="http://schemas.microsoft.com/office/drawing/2014/main" id="{96C59599-6696-5B47-8A0B-0BA6D5DFD4A5}"/>
              </a:ext>
            </a:extLst>
          </p:cNvPr>
          <p:cNvSpPr txBox="1">
            <a:spLocks noChangeArrowheads="1"/>
          </p:cNvSpPr>
          <p:nvPr userDrawn="1"/>
        </p:nvSpPr>
        <p:spPr>
          <a:xfrm>
            <a:off x="204931" y="5950383"/>
            <a:ext cx="7421996" cy="90761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altLang="it-IT" sz="1400" b="1" i="0" u="none" strike="noStrike" kern="1200" cap="none" spc="0" normalizeH="0" baseline="0" noProof="0" dirty="0">
                <a:ln>
                  <a:noFill/>
                </a:ln>
                <a:solidFill>
                  <a:srgbClr val="002060"/>
                </a:solidFill>
                <a:effectLst/>
                <a:uLnTx/>
                <a:uFillTx/>
                <a:latin typeface="Verdana" panose="020B0604030504040204" pitchFamily="34" charset="0"/>
                <a:ea typeface="+mn-ea"/>
                <a:cs typeface="+mn-cs"/>
              </a:rPr>
              <a:t>The module is implemented in the frame of the project Jean Monnet Module on Sustainable Development in the European Union: Jean Monnet interdisciplinary Module (project number: 101127599 — EU4Sustainability), Erasmus+ Jean Monnet Actions.</a:t>
            </a:r>
          </a:p>
        </p:txBody>
      </p:sp>
      <p:sp>
        <p:nvSpPr>
          <p:cNvPr id="15" name="Title Placeholder 14">
            <a:extLst>
              <a:ext uri="{FF2B5EF4-FFF2-40B4-BE49-F238E27FC236}">
                <a16:creationId xmlns:a16="http://schemas.microsoft.com/office/drawing/2014/main" id="{3DFB4071-FF6D-584B-9272-84695921AEF2}"/>
              </a:ext>
            </a:extLst>
          </p:cNvPr>
          <p:cNvSpPr>
            <a:spLocks noGrp="1"/>
          </p:cNvSpPr>
          <p:nvPr>
            <p:ph type="title"/>
          </p:nvPr>
        </p:nvSpPr>
        <p:spPr>
          <a:xfrm>
            <a:off x="204931" y="1044144"/>
            <a:ext cx="10844069" cy="1004790"/>
          </a:xfrm>
          <a:prstGeom prst="rect">
            <a:avLst/>
          </a:prstGeom>
        </p:spPr>
        <p:txBody>
          <a:bodyPr vert="horz" lIns="91440" tIns="45720" rIns="91440" bIns="45720" rtlCol="0" anchor="ctr">
            <a:normAutofit/>
          </a:bodyPr>
          <a:lstStyle/>
          <a:p>
            <a:r>
              <a:rPr lang="en-US"/>
              <a:t>Click to edit Master title style</a:t>
            </a:r>
          </a:p>
        </p:txBody>
      </p:sp>
      <p:pic>
        <p:nvPicPr>
          <p:cNvPr id="7" name="Immagine 6" descr="Immagine che contiene testo&#10;&#10;Descrizione generata automaticamente">
            <a:extLst>
              <a:ext uri="{FF2B5EF4-FFF2-40B4-BE49-F238E27FC236}">
                <a16:creationId xmlns:a16="http://schemas.microsoft.com/office/drawing/2014/main" id="{71C47E7C-D7C8-0412-FA84-3DA3757843A3}"/>
              </a:ext>
            </a:extLst>
          </p:cNvPr>
          <p:cNvPicPr>
            <a:picLocks noChangeAspect="1"/>
          </p:cNvPicPr>
          <p:nvPr userDrawn="1"/>
        </p:nvPicPr>
        <p:blipFill>
          <a:blip r:embed="rId13"/>
          <a:stretch>
            <a:fillRect/>
          </a:stretch>
        </p:blipFill>
        <p:spPr>
          <a:xfrm>
            <a:off x="8201937" y="5950384"/>
            <a:ext cx="3615489" cy="758512"/>
          </a:xfrm>
          <a:prstGeom prst="rect">
            <a:avLst/>
          </a:prstGeom>
        </p:spPr>
      </p:pic>
      <p:pic>
        <p:nvPicPr>
          <p:cNvPr id="8" name="Picture 2" descr="File:Logo UEH xanh.jpg - Wikipedia"/>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6095" y="94495"/>
            <a:ext cx="1338915" cy="84717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alternative.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49000" y="126579"/>
            <a:ext cx="1143000" cy="116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4000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600"/>
        </a:spcBef>
        <a:buSzPct val="80000"/>
        <a:buFont typeface="Wingdings" panose="05000000000000000000" pitchFamily="2" charset="2"/>
        <a:buChar char="q"/>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Font typeface="Wingdings" panose="05000000000000000000" pitchFamily="2" charset="2"/>
        <a:buChar char="ü"/>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uoC1G_nG55k?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OwmoZs2tMMg?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kSvgwHLu8TQ?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y4dHgMkaxFg?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5823A-3B8E-9143-960B-2C6718D4C2A6}"/>
              </a:ext>
            </a:extLst>
          </p:cNvPr>
          <p:cNvSpPr>
            <a:spLocks noGrp="1"/>
          </p:cNvSpPr>
          <p:nvPr>
            <p:ph type="ctrTitle"/>
          </p:nvPr>
        </p:nvSpPr>
        <p:spPr>
          <a:xfrm>
            <a:off x="1524000" y="1621766"/>
            <a:ext cx="9144000" cy="2100505"/>
          </a:xfrm>
        </p:spPr>
        <p:txBody>
          <a:bodyPr>
            <a:noAutofit/>
          </a:bodyPr>
          <a:lstStyle/>
          <a:p>
            <a:pPr fontAlgn="base">
              <a:spcBef>
                <a:spcPts val="0"/>
              </a:spcBef>
              <a:spcAft>
                <a:spcPts val="0"/>
              </a:spcAft>
            </a:pPr>
            <a:r>
              <a:rPr lang="en-GB" b="1" dirty="0">
                <a:latin typeface="+mn-lt"/>
                <a:ea typeface="+mn-ea"/>
                <a:cs typeface="+mn-cs"/>
              </a:rPr>
              <a:t>EU Sustainable Finance and Investment</a:t>
            </a:r>
            <a:endParaRPr lang="en-US" b="1" i="0" u="none" strike="noStrike" kern="1200" dirty="0">
              <a:solidFill>
                <a:schemeClr val="tx1"/>
              </a:solidFill>
              <a:effectLst/>
              <a:latin typeface="+mn-lt"/>
              <a:ea typeface="+mn-ea"/>
              <a:cs typeface="+mn-cs"/>
            </a:endParaRPr>
          </a:p>
        </p:txBody>
      </p:sp>
      <p:sp>
        <p:nvSpPr>
          <p:cNvPr id="3" name="Subtitle 2">
            <a:extLst>
              <a:ext uri="{FF2B5EF4-FFF2-40B4-BE49-F238E27FC236}">
                <a16:creationId xmlns:a16="http://schemas.microsoft.com/office/drawing/2014/main" id="{91FC0CED-73CC-4E45-B83D-930D9CBFC834}"/>
              </a:ext>
            </a:extLst>
          </p:cNvPr>
          <p:cNvSpPr>
            <a:spLocks noGrp="1"/>
          </p:cNvSpPr>
          <p:nvPr>
            <p:ph type="subTitle" idx="1"/>
          </p:nvPr>
        </p:nvSpPr>
        <p:spPr>
          <a:xfrm>
            <a:off x="1524000" y="4376374"/>
            <a:ext cx="9144000" cy="1034870"/>
          </a:xfrm>
        </p:spPr>
        <p:txBody>
          <a:bodyPr>
            <a:normAutofit/>
          </a:bodyPr>
          <a:lstStyle/>
          <a:p>
            <a:r>
              <a:rPr lang="en-US" sz="2800" b="1" dirty="0"/>
              <a:t>Dr Linh Nguyen</a:t>
            </a:r>
          </a:p>
        </p:txBody>
      </p:sp>
    </p:spTree>
    <p:extLst>
      <p:ext uri="{BB962C8B-B14F-4D97-AF65-F5344CB8AC3E}">
        <p14:creationId xmlns:p14="http://schemas.microsoft.com/office/powerpoint/2010/main" val="3439360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1C53-E429-45A8-0845-46C1E57DB108}"/>
              </a:ext>
            </a:extLst>
          </p:cNvPr>
          <p:cNvSpPr>
            <a:spLocks noGrp="1"/>
          </p:cNvSpPr>
          <p:nvPr>
            <p:ph type="title"/>
          </p:nvPr>
        </p:nvSpPr>
        <p:spPr/>
        <p:txBody>
          <a:bodyPr/>
          <a:lstStyle/>
          <a:p>
            <a:r>
              <a:rPr lang="en-AU" dirty="0"/>
              <a:t>Other examples </a:t>
            </a:r>
          </a:p>
        </p:txBody>
      </p:sp>
      <p:sp>
        <p:nvSpPr>
          <p:cNvPr id="3" name="Content Placeholder 2">
            <a:extLst>
              <a:ext uri="{FF2B5EF4-FFF2-40B4-BE49-F238E27FC236}">
                <a16:creationId xmlns:a16="http://schemas.microsoft.com/office/drawing/2014/main" id="{121CCA0E-BB5F-F04F-8809-D4D6E78782C2}"/>
              </a:ext>
            </a:extLst>
          </p:cNvPr>
          <p:cNvSpPr>
            <a:spLocks noGrp="1"/>
          </p:cNvSpPr>
          <p:nvPr>
            <p:ph idx="1"/>
          </p:nvPr>
        </p:nvSpPr>
        <p:spPr/>
        <p:txBody>
          <a:bodyPr>
            <a:normAutofit/>
          </a:bodyPr>
          <a:lstStyle/>
          <a:p>
            <a:r>
              <a:rPr lang="en-US" dirty="0"/>
              <a:t>Impact Investing: Investors intentionally allocate capital to projects or companies that generate positive social or environmental impact alongside financial returns.</a:t>
            </a:r>
          </a:p>
          <a:p>
            <a:r>
              <a:rPr lang="en-US" dirty="0"/>
              <a:t>Microfinance: Providing financial services to underserved communities, supporting small businesses, and promoting economic inclusion.</a:t>
            </a:r>
          </a:p>
          <a:p>
            <a:r>
              <a:rPr lang="en-US" dirty="0"/>
              <a:t>Active Ownership: Investors engage with companies to influence their behavior, advocating for sustainable practices and better governance.</a:t>
            </a:r>
          </a:p>
        </p:txBody>
      </p:sp>
    </p:spTree>
    <p:extLst>
      <p:ext uri="{BB962C8B-B14F-4D97-AF65-F5344CB8AC3E}">
        <p14:creationId xmlns:p14="http://schemas.microsoft.com/office/powerpoint/2010/main" val="3560959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1C53-E429-45A8-0845-46C1E57DB108}"/>
              </a:ext>
            </a:extLst>
          </p:cNvPr>
          <p:cNvSpPr>
            <a:spLocks noGrp="1"/>
          </p:cNvSpPr>
          <p:nvPr>
            <p:ph type="title"/>
          </p:nvPr>
        </p:nvSpPr>
        <p:spPr/>
        <p:txBody>
          <a:bodyPr/>
          <a:lstStyle/>
          <a:p>
            <a:r>
              <a:rPr lang="en-AU" dirty="0"/>
              <a:t>Other Examples </a:t>
            </a:r>
          </a:p>
        </p:txBody>
      </p:sp>
      <p:sp>
        <p:nvSpPr>
          <p:cNvPr id="3" name="Content Placeholder 2">
            <a:extLst>
              <a:ext uri="{FF2B5EF4-FFF2-40B4-BE49-F238E27FC236}">
                <a16:creationId xmlns:a16="http://schemas.microsoft.com/office/drawing/2014/main" id="{121CCA0E-BB5F-F04F-8809-D4D6E78782C2}"/>
              </a:ext>
            </a:extLst>
          </p:cNvPr>
          <p:cNvSpPr>
            <a:spLocks noGrp="1"/>
          </p:cNvSpPr>
          <p:nvPr>
            <p:ph idx="1"/>
          </p:nvPr>
        </p:nvSpPr>
        <p:spPr/>
        <p:txBody>
          <a:bodyPr>
            <a:normAutofit/>
          </a:bodyPr>
          <a:lstStyle/>
          <a:p>
            <a:r>
              <a:rPr lang="en-US" dirty="0"/>
              <a:t>Sustainable Funds: These investment funds specifically focus on companies with strong ESG performance.</a:t>
            </a:r>
          </a:p>
          <a:p>
            <a:r>
              <a:rPr lang="en-US" dirty="0"/>
              <a:t>Renewable Energy Equity Financing: Investing in companies involved in solar, wind, or other renewable energy sources.</a:t>
            </a:r>
          </a:p>
          <a:p>
            <a:r>
              <a:rPr lang="en-US" dirty="0"/>
              <a:t>Carbon Credits: Trading carbon credits helps offset emissions by supporting projects that reduce greenhouse gases.</a:t>
            </a:r>
            <a:endParaRPr lang="en-AU" dirty="0"/>
          </a:p>
        </p:txBody>
      </p:sp>
    </p:spTree>
    <p:extLst>
      <p:ext uri="{BB962C8B-B14F-4D97-AF65-F5344CB8AC3E}">
        <p14:creationId xmlns:p14="http://schemas.microsoft.com/office/powerpoint/2010/main" val="2340597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1C53-E429-45A8-0845-46C1E57DB108}"/>
              </a:ext>
            </a:extLst>
          </p:cNvPr>
          <p:cNvSpPr>
            <a:spLocks noGrp="1"/>
          </p:cNvSpPr>
          <p:nvPr>
            <p:ph type="title"/>
          </p:nvPr>
        </p:nvSpPr>
        <p:spPr/>
        <p:txBody>
          <a:bodyPr/>
          <a:lstStyle/>
          <a:p>
            <a:r>
              <a:rPr lang="en-AU" dirty="0"/>
              <a:t>Why is Sustainable Finance Important?</a:t>
            </a:r>
          </a:p>
        </p:txBody>
      </p:sp>
      <p:sp>
        <p:nvSpPr>
          <p:cNvPr id="3" name="Content Placeholder 2">
            <a:extLst>
              <a:ext uri="{FF2B5EF4-FFF2-40B4-BE49-F238E27FC236}">
                <a16:creationId xmlns:a16="http://schemas.microsoft.com/office/drawing/2014/main" id="{121CCA0E-BB5F-F04F-8809-D4D6E78782C2}"/>
              </a:ext>
            </a:extLst>
          </p:cNvPr>
          <p:cNvSpPr>
            <a:spLocks noGrp="1"/>
          </p:cNvSpPr>
          <p:nvPr>
            <p:ph idx="1"/>
          </p:nvPr>
        </p:nvSpPr>
        <p:spPr/>
        <p:txBody>
          <a:bodyPr>
            <a:normAutofit/>
          </a:bodyPr>
          <a:lstStyle/>
          <a:p>
            <a:pPr>
              <a:lnSpc>
                <a:spcPct val="100000"/>
              </a:lnSpc>
              <a:spcBef>
                <a:spcPts val="600"/>
              </a:spcBef>
            </a:pPr>
            <a:r>
              <a:rPr lang="en-US" sz="3200" b="1" dirty="0"/>
              <a:t>Policy Objectives and Global Commitments</a:t>
            </a:r>
          </a:p>
          <a:p>
            <a:pPr lvl="1">
              <a:lnSpc>
                <a:spcPct val="100000"/>
              </a:lnSpc>
              <a:spcBef>
                <a:spcPts val="600"/>
              </a:spcBef>
            </a:pPr>
            <a:r>
              <a:rPr lang="en-US" sz="2800" b="1" dirty="0"/>
              <a:t>European Green Deal</a:t>
            </a:r>
          </a:p>
          <a:p>
            <a:pPr lvl="2">
              <a:lnSpc>
                <a:spcPct val="100000"/>
              </a:lnSpc>
              <a:spcBef>
                <a:spcPts val="600"/>
              </a:spcBef>
            </a:pPr>
            <a:r>
              <a:rPr lang="en-US" sz="2400" b="0" i="0" dirty="0">
                <a:solidFill>
                  <a:srgbClr val="111111"/>
                </a:solidFill>
                <a:effectLst/>
                <a:highlight>
                  <a:srgbClr val="FFFFFF"/>
                </a:highlight>
                <a:latin typeface="-apple-system"/>
              </a:rPr>
              <a:t>Aims to make Europe the world’s first climate-neutral continent by 2050.</a:t>
            </a:r>
          </a:p>
          <a:p>
            <a:pPr lvl="2">
              <a:lnSpc>
                <a:spcPct val="100000"/>
              </a:lnSpc>
              <a:spcBef>
                <a:spcPts val="600"/>
              </a:spcBef>
            </a:pPr>
            <a:r>
              <a:rPr lang="en-US" sz="2400" b="0" i="0" dirty="0">
                <a:solidFill>
                  <a:srgbClr val="111111"/>
                </a:solidFill>
                <a:effectLst/>
                <a:highlight>
                  <a:srgbClr val="FFFFFF"/>
                </a:highlight>
                <a:latin typeface="-apple-system"/>
              </a:rPr>
              <a:t>Sustainable finance supports this ambitious goal.</a:t>
            </a:r>
            <a:r>
              <a:rPr lang="en-AU" sz="2400" b="1" i="0" dirty="0">
                <a:solidFill>
                  <a:srgbClr val="111111"/>
                </a:solidFill>
                <a:effectLst/>
                <a:highlight>
                  <a:srgbClr val="FFFFFF"/>
                </a:highlight>
                <a:latin typeface="-apple-system"/>
              </a:rPr>
              <a:t> </a:t>
            </a:r>
          </a:p>
          <a:p>
            <a:pPr lvl="1">
              <a:lnSpc>
                <a:spcPct val="100000"/>
              </a:lnSpc>
              <a:spcBef>
                <a:spcPts val="600"/>
              </a:spcBef>
            </a:pPr>
            <a:r>
              <a:rPr lang="en-AU" sz="2800" b="1" i="0" dirty="0">
                <a:solidFill>
                  <a:srgbClr val="111111"/>
                </a:solidFill>
                <a:effectLst/>
                <a:highlight>
                  <a:srgbClr val="FFFFFF"/>
                </a:highlight>
                <a:latin typeface="-apple-system"/>
              </a:rPr>
              <a:t>EU’s International Commitments</a:t>
            </a:r>
            <a:r>
              <a:rPr lang="en-US" sz="2800" b="0" i="0" dirty="0">
                <a:solidFill>
                  <a:srgbClr val="111111"/>
                </a:solidFill>
                <a:effectLst/>
                <a:highlight>
                  <a:srgbClr val="FFFFFF"/>
                </a:highlight>
                <a:latin typeface="-apple-system"/>
              </a:rPr>
              <a:t> </a:t>
            </a:r>
          </a:p>
          <a:p>
            <a:pPr lvl="2">
              <a:lnSpc>
                <a:spcPct val="100000"/>
              </a:lnSpc>
              <a:spcBef>
                <a:spcPts val="600"/>
              </a:spcBef>
            </a:pPr>
            <a:r>
              <a:rPr lang="en-US" sz="2400" b="0" i="0" dirty="0">
                <a:solidFill>
                  <a:srgbClr val="111111"/>
                </a:solidFill>
                <a:effectLst/>
                <a:highlight>
                  <a:srgbClr val="FFFFFF"/>
                </a:highlight>
                <a:latin typeface="-apple-system"/>
              </a:rPr>
              <a:t>The EU aligns with global climate and sustainability objectives. </a:t>
            </a:r>
          </a:p>
          <a:p>
            <a:pPr lvl="2">
              <a:lnSpc>
                <a:spcPct val="100000"/>
              </a:lnSpc>
              <a:spcBef>
                <a:spcPts val="600"/>
              </a:spcBef>
            </a:pPr>
            <a:r>
              <a:rPr lang="en-US" sz="2400" b="0" i="0" dirty="0">
                <a:solidFill>
                  <a:srgbClr val="111111"/>
                </a:solidFill>
                <a:effectLst/>
                <a:highlight>
                  <a:srgbClr val="FFFFFF"/>
                </a:highlight>
                <a:latin typeface="-apple-system"/>
              </a:rPr>
              <a:t>Sustainable finance contributes to meeting these commitments.</a:t>
            </a:r>
          </a:p>
        </p:txBody>
      </p:sp>
    </p:spTree>
    <p:extLst>
      <p:ext uri="{BB962C8B-B14F-4D97-AF65-F5344CB8AC3E}">
        <p14:creationId xmlns:p14="http://schemas.microsoft.com/office/powerpoint/2010/main" val="392281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1C53-E429-45A8-0845-46C1E57DB108}"/>
              </a:ext>
            </a:extLst>
          </p:cNvPr>
          <p:cNvSpPr>
            <a:spLocks noGrp="1"/>
          </p:cNvSpPr>
          <p:nvPr>
            <p:ph type="title"/>
          </p:nvPr>
        </p:nvSpPr>
        <p:spPr/>
        <p:txBody>
          <a:bodyPr/>
          <a:lstStyle/>
          <a:p>
            <a:r>
              <a:rPr lang="en-AU" dirty="0"/>
              <a:t>Why is Sustainable Finance Important?</a:t>
            </a:r>
          </a:p>
        </p:txBody>
      </p:sp>
      <p:sp>
        <p:nvSpPr>
          <p:cNvPr id="3" name="Content Placeholder 2">
            <a:extLst>
              <a:ext uri="{FF2B5EF4-FFF2-40B4-BE49-F238E27FC236}">
                <a16:creationId xmlns:a16="http://schemas.microsoft.com/office/drawing/2014/main" id="{121CCA0E-BB5F-F04F-8809-D4D6E78782C2}"/>
              </a:ext>
            </a:extLst>
          </p:cNvPr>
          <p:cNvSpPr>
            <a:spLocks noGrp="1"/>
          </p:cNvSpPr>
          <p:nvPr>
            <p:ph idx="1"/>
          </p:nvPr>
        </p:nvSpPr>
        <p:spPr>
          <a:xfrm>
            <a:off x="304799" y="1982547"/>
            <a:ext cx="11641667" cy="3877925"/>
          </a:xfrm>
        </p:spPr>
        <p:txBody>
          <a:bodyPr>
            <a:normAutofit fontScale="85000" lnSpcReduction="20000"/>
          </a:bodyPr>
          <a:lstStyle/>
          <a:p>
            <a:pPr>
              <a:lnSpc>
                <a:spcPct val="110000"/>
              </a:lnSpc>
              <a:spcBef>
                <a:spcPts val="600"/>
              </a:spcBef>
            </a:pPr>
            <a:r>
              <a:rPr lang="en-US" sz="3200" b="1" dirty="0"/>
              <a:t>Building a Resilient Economy</a:t>
            </a:r>
          </a:p>
          <a:p>
            <a:pPr lvl="1">
              <a:lnSpc>
                <a:spcPct val="110000"/>
              </a:lnSpc>
              <a:spcBef>
                <a:spcPts val="600"/>
              </a:spcBef>
            </a:pPr>
            <a:r>
              <a:rPr lang="en-US" sz="2800" dirty="0"/>
              <a:t>Climate Transition:</a:t>
            </a:r>
          </a:p>
          <a:p>
            <a:pPr lvl="2">
              <a:lnSpc>
                <a:spcPct val="110000"/>
              </a:lnSpc>
              <a:spcBef>
                <a:spcPts val="600"/>
              </a:spcBef>
            </a:pPr>
            <a:r>
              <a:rPr lang="en-US" sz="2400" dirty="0"/>
              <a:t>Private investment drives the transition to a climate-neutral economy.</a:t>
            </a:r>
          </a:p>
          <a:p>
            <a:pPr lvl="2">
              <a:lnSpc>
                <a:spcPct val="110000"/>
              </a:lnSpc>
              <a:spcBef>
                <a:spcPts val="600"/>
              </a:spcBef>
            </a:pPr>
            <a:r>
              <a:rPr lang="en-US" sz="2400" dirty="0"/>
              <a:t>Supports renewable energy, clean technology, and carbon reduction.</a:t>
            </a:r>
          </a:p>
          <a:p>
            <a:pPr lvl="1">
              <a:lnSpc>
                <a:spcPct val="110000"/>
              </a:lnSpc>
              <a:spcBef>
                <a:spcPts val="600"/>
              </a:spcBef>
            </a:pPr>
            <a:r>
              <a:rPr lang="en-US" sz="2800" dirty="0"/>
              <a:t>Resource Efficiency:</a:t>
            </a:r>
          </a:p>
          <a:p>
            <a:pPr lvl="2">
              <a:lnSpc>
                <a:spcPct val="110000"/>
              </a:lnSpc>
              <a:spcBef>
                <a:spcPts val="600"/>
              </a:spcBef>
            </a:pPr>
            <a:r>
              <a:rPr lang="en-US" sz="2400" dirty="0"/>
              <a:t>Sustainable finance encourages efficient resource use.</a:t>
            </a:r>
          </a:p>
          <a:p>
            <a:pPr lvl="2">
              <a:lnSpc>
                <a:spcPct val="110000"/>
              </a:lnSpc>
              <a:spcBef>
                <a:spcPts val="600"/>
              </a:spcBef>
            </a:pPr>
            <a:r>
              <a:rPr lang="en-US" sz="2400" dirty="0"/>
              <a:t>Reduces waste, promotes circular economy practices.</a:t>
            </a:r>
          </a:p>
          <a:p>
            <a:pPr lvl="1">
              <a:lnSpc>
                <a:spcPct val="110000"/>
              </a:lnSpc>
              <a:spcBef>
                <a:spcPts val="600"/>
              </a:spcBef>
            </a:pPr>
            <a:r>
              <a:rPr lang="en-US" sz="2800" dirty="0"/>
              <a:t>COVID-19 Recovery:</a:t>
            </a:r>
          </a:p>
          <a:p>
            <a:pPr lvl="2">
              <a:lnSpc>
                <a:spcPct val="110000"/>
              </a:lnSpc>
              <a:spcBef>
                <a:spcPts val="600"/>
              </a:spcBef>
            </a:pPr>
            <a:r>
              <a:rPr lang="en-US" sz="2400" dirty="0"/>
              <a:t>Investments in sustainable projects aid economic recovery.</a:t>
            </a:r>
          </a:p>
          <a:p>
            <a:pPr lvl="2">
              <a:lnSpc>
                <a:spcPct val="110000"/>
              </a:lnSpc>
              <a:spcBef>
                <a:spcPts val="600"/>
              </a:spcBef>
            </a:pPr>
            <a:r>
              <a:rPr lang="en-US" sz="2400" dirty="0"/>
              <a:t>Creates jobs, strengthens communities.</a:t>
            </a:r>
            <a:endParaRPr lang="en-US" sz="1600" b="0" i="0" dirty="0">
              <a:solidFill>
                <a:srgbClr val="111111"/>
              </a:solidFill>
              <a:effectLst/>
              <a:highlight>
                <a:srgbClr val="FFFFFF"/>
              </a:highlight>
              <a:latin typeface="-apple-system"/>
            </a:endParaRPr>
          </a:p>
        </p:txBody>
      </p:sp>
    </p:spTree>
    <p:extLst>
      <p:ext uri="{BB962C8B-B14F-4D97-AF65-F5344CB8AC3E}">
        <p14:creationId xmlns:p14="http://schemas.microsoft.com/office/powerpoint/2010/main" val="2714378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93EB0-D260-E87F-14C5-E49ECB15EB5B}"/>
              </a:ext>
            </a:extLst>
          </p:cNvPr>
          <p:cNvSpPr>
            <a:spLocks noGrp="1"/>
          </p:cNvSpPr>
          <p:nvPr>
            <p:ph type="title"/>
          </p:nvPr>
        </p:nvSpPr>
        <p:spPr>
          <a:xfrm>
            <a:off x="1879600" y="66291"/>
            <a:ext cx="9123680" cy="848110"/>
          </a:xfrm>
        </p:spPr>
        <p:txBody>
          <a:bodyPr/>
          <a:lstStyle/>
          <a:p>
            <a:r>
              <a:rPr lang="en-AU" dirty="0"/>
              <a:t>Transition Finance</a:t>
            </a:r>
          </a:p>
        </p:txBody>
      </p:sp>
      <p:pic>
        <p:nvPicPr>
          <p:cNvPr id="4" name="Online Media 3" title="Transition Finance">
            <a:hlinkClick r:id="" action="ppaction://media"/>
            <a:extLst>
              <a:ext uri="{FF2B5EF4-FFF2-40B4-BE49-F238E27FC236}">
                <a16:creationId xmlns:a16="http://schemas.microsoft.com/office/drawing/2014/main" id="{9F73D2F4-AB31-640B-6721-25FA5CD3C11A}"/>
              </a:ext>
            </a:extLst>
          </p:cNvPr>
          <p:cNvPicPr>
            <a:picLocks noRot="1" noChangeAspect="1"/>
          </p:cNvPicPr>
          <p:nvPr>
            <a:videoFile r:link="rId1"/>
          </p:nvPr>
        </p:nvPicPr>
        <p:blipFill>
          <a:blip r:embed="rId3"/>
          <a:stretch>
            <a:fillRect/>
          </a:stretch>
        </p:blipFill>
        <p:spPr>
          <a:xfrm>
            <a:off x="1879600" y="1046734"/>
            <a:ext cx="8392160" cy="4741570"/>
          </a:xfrm>
          <a:prstGeom prst="rect">
            <a:avLst/>
          </a:prstGeom>
        </p:spPr>
      </p:pic>
    </p:spTree>
    <p:extLst>
      <p:ext uri="{BB962C8B-B14F-4D97-AF65-F5344CB8AC3E}">
        <p14:creationId xmlns:p14="http://schemas.microsoft.com/office/powerpoint/2010/main" val="292569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93EB0-D260-E87F-14C5-E49ECB15EB5B}"/>
              </a:ext>
            </a:extLst>
          </p:cNvPr>
          <p:cNvSpPr>
            <a:spLocks noGrp="1"/>
          </p:cNvSpPr>
          <p:nvPr>
            <p:ph type="title"/>
          </p:nvPr>
        </p:nvSpPr>
        <p:spPr/>
        <p:txBody>
          <a:bodyPr/>
          <a:lstStyle/>
          <a:p>
            <a:r>
              <a:rPr lang="en-AU" dirty="0"/>
              <a:t>Transition Finance</a:t>
            </a:r>
          </a:p>
        </p:txBody>
      </p:sp>
      <p:sp>
        <p:nvSpPr>
          <p:cNvPr id="3" name="Content Placeholder 2">
            <a:extLst>
              <a:ext uri="{FF2B5EF4-FFF2-40B4-BE49-F238E27FC236}">
                <a16:creationId xmlns:a16="http://schemas.microsoft.com/office/drawing/2014/main" id="{39DDAF7A-3A9A-5DE7-06AB-339E162DAEFD}"/>
              </a:ext>
            </a:extLst>
          </p:cNvPr>
          <p:cNvSpPr>
            <a:spLocks noGrp="1"/>
          </p:cNvSpPr>
          <p:nvPr>
            <p:ph idx="1"/>
          </p:nvPr>
        </p:nvSpPr>
        <p:spPr/>
        <p:txBody>
          <a:bodyPr>
            <a:normAutofit/>
          </a:bodyPr>
          <a:lstStyle/>
          <a:p>
            <a:r>
              <a:rPr lang="en-US" dirty="0"/>
              <a:t>To bridge the gap between </a:t>
            </a:r>
            <a:r>
              <a:rPr lang="en-US" b="0" i="0" dirty="0">
                <a:solidFill>
                  <a:srgbClr val="111111"/>
                </a:solidFill>
                <a:effectLst/>
                <a:highlight>
                  <a:srgbClr val="FFFFFF"/>
                </a:highlight>
                <a:latin typeface="-apple-system"/>
              </a:rPr>
              <a:t>what is already environment-friendly today (green finance) and what is transitioning to environment-friendly performance levels over time (transition finance)</a:t>
            </a:r>
            <a:r>
              <a:rPr lang="en-US" dirty="0"/>
              <a:t>.</a:t>
            </a:r>
          </a:p>
          <a:p>
            <a:r>
              <a:rPr lang="en-US" dirty="0"/>
              <a:t>To finance private investments that reduce greenhouse gas emissions and other environmental impacts, transition </a:t>
            </a:r>
            <a:r>
              <a:rPr lang="en-US" b="0" i="0" dirty="0">
                <a:solidFill>
                  <a:srgbClr val="111111"/>
                </a:solidFill>
                <a:effectLst/>
                <a:highlight>
                  <a:srgbClr val="FFFFFF"/>
                </a:highlight>
                <a:latin typeface="-apple-system"/>
              </a:rPr>
              <a:t>to a climate neutral and sustainable economy</a:t>
            </a:r>
            <a:endParaRPr lang="en-US" dirty="0"/>
          </a:p>
          <a:p>
            <a:r>
              <a:rPr lang="en-US" dirty="0"/>
              <a:t>Examples: Investments in green production methods, emission reduction, and sustainable practices.</a:t>
            </a:r>
            <a:endParaRPr lang="en-AU" dirty="0"/>
          </a:p>
        </p:txBody>
      </p:sp>
    </p:spTree>
    <p:extLst>
      <p:ext uri="{BB962C8B-B14F-4D97-AF65-F5344CB8AC3E}">
        <p14:creationId xmlns:p14="http://schemas.microsoft.com/office/powerpoint/2010/main" val="1302589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93EB0-D260-E87F-14C5-E49ECB15EB5B}"/>
              </a:ext>
            </a:extLst>
          </p:cNvPr>
          <p:cNvSpPr>
            <a:spLocks noGrp="1"/>
          </p:cNvSpPr>
          <p:nvPr>
            <p:ph type="title"/>
          </p:nvPr>
        </p:nvSpPr>
        <p:spPr/>
        <p:txBody>
          <a:bodyPr/>
          <a:lstStyle/>
          <a:p>
            <a:r>
              <a:rPr lang="en-AU" dirty="0"/>
              <a:t>Why is Transition Finance needed?</a:t>
            </a:r>
          </a:p>
        </p:txBody>
      </p:sp>
      <p:sp>
        <p:nvSpPr>
          <p:cNvPr id="3" name="Content Placeholder 2">
            <a:extLst>
              <a:ext uri="{FF2B5EF4-FFF2-40B4-BE49-F238E27FC236}">
                <a16:creationId xmlns:a16="http://schemas.microsoft.com/office/drawing/2014/main" id="{39DDAF7A-3A9A-5DE7-06AB-339E162DAEFD}"/>
              </a:ext>
            </a:extLst>
          </p:cNvPr>
          <p:cNvSpPr>
            <a:spLocks noGrp="1"/>
          </p:cNvSpPr>
          <p:nvPr>
            <p:ph idx="1"/>
          </p:nvPr>
        </p:nvSpPr>
        <p:spPr/>
        <p:txBody>
          <a:bodyPr/>
          <a:lstStyle/>
          <a:p>
            <a:pPr algn="l"/>
            <a:r>
              <a:rPr lang="en-US" b="1" i="0" dirty="0">
                <a:solidFill>
                  <a:srgbClr val="111111"/>
                </a:solidFill>
                <a:effectLst/>
                <a:highlight>
                  <a:srgbClr val="FFFFFF"/>
                </a:highlight>
                <a:latin typeface="-apple-system"/>
              </a:rPr>
              <a:t>Climate Goals</a:t>
            </a:r>
            <a:r>
              <a:rPr lang="en-US" b="0" i="0" dirty="0">
                <a:solidFill>
                  <a:srgbClr val="111111"/>
                </a:solidFill>
                <a:effectLst/>
                <a:highlight>
                  <a:srgbClr val="FFFFFF"/>
                </a:highlight>
                <a:latin typeface="-apple-system"/>
              </a:rPr>
              <a:t>:</a:t>
            </a:r>
          </a:p>
          <a:p>
            <a:pPr lvl="1" algn="l">
              <a:buFont typeface="Wingdings" panose="05000000000000000000" pitchFamily="2" charset="2"/>
              <a:buChar char="Ø"/>
            </a:pPr>
            <a:r>
              <a:rPr lang="en-US" b="0" i="0" dirty="0">
                <a:solidFill>
                  <a:srgbClr val="111111"/>
                </a:solidFill>
                <a:effectLst/>
                <a:highlight>
                  <a:srgbClr val="FFFFFF"/>
                </a:highlight>
                <a:latin typeface="-apple-system"/>
              </a:rPr>
              <a:t>Aims to reduce greenhouse gas emissions by 55% by 2030.</a:t>
            </a:r>
          </a:p>
          <a:p>
            <a:pPr lvl="1" algn="l">
              <a:buFont typeface="Wingdings" panose="05000000000000000000" pitchFamily="2" charset="2"/>
              <a:buChar char="Ø"/>
            </a:pPr>
            <a:r>
              <a:rPr lang="en-US" b="0" i="0" dirty="0">
                <a:solidFill>
                  <a:srgbClr val="111111"/>
                </a:solidFill>
                <a:effectLst/>
                <a:highlight>
                  <a:srgbClr val="FFFFFF"/>
                </a:highlight>
                <a:latin typeface="-apple-system"/>
              </a:rPr>
              <a:t>Transition finance accelerates this critical reduction.</a:t>
            </a:r>
          </a:p>
          <a:p>
            <a:pPr algn="l"/>
            <a:r>
              <a:rPr lang="en-US" b="1" i="0" dirty="0">
                <a:solidFill>
                  <a:srgbClr val="111111"/>
                </a:solidFill>
                <a:effectLst/>
                <a:highlight>
                  <a:srgbClr val="FFFFFF"/>
                </a:highlight>
                <a:latin typeface="-apple-system"/>
              </a:rPr>
              <a:t>Step-by-Step Approach</a:t>
            </a:r>
            <a:r>
              <a:rPr lang="en-US" b="0" i="0" dirty="0">
                <a:solidFill>
                  <a:srgbClr val="111111"/>
                </a:solidFill>
                <a:effectLst/>
                <a:highlight>
                  <a:srgbClr val="FFFFFF"/>
                </a:highlight>
                <a:latin typeface="-apple-system"/>
              </a:rPr>
              <a:t>:</a:t>
            </a:r>
          </a:p>
          <a:p>
            <a:pPr lvl="1" algn="l">
              <a:buFont typeface="Wingdings" panose="05000000000000000000" pitchFamily="2" charset="2"/>
              <a:buChar char="Ø"/>
            </a:pPr>
            <a:r>
              <a:rPr lang="en-US" b="0" i="0" dirty="0">
                <a:solidFill>
                  <a:srgbClr val="111111"/>
                </a:solidFill>
                <a:effectLst/>
                <a:highlight>
                  <a:srgbClr val="FFFFFF"/>
                </a:highlight>
                <a:latin typeface="-apple-system"/>
              </a:rPr>
              <a:t>Companies with varying sustainability starting points benefit.</a:t>
            </a:r>
          </a:p>
          <a:p>
            <a:pPr lvl="1" algn="l">
              <a:buFont typeface="Wingdings" panose="05000000000000000000" pitchFamily="2" charset="2"/>
              <a:buChar char="Ø"/>
            </a:pPr>
            <a:r>
              <a:rPr lang="en-US" b="0" i="0" dirty="0">
                <a:solidFill>
                  <a:srgbClr val="111111"/>
                </a:solidFill>
                <a:effectLst/>
                <a:highlight>
                  <a:srgbClr val="FFFFFF"/>
                </a:highlight>
                <a:latin typeface="-apple-system"/>
              </a:rPr>
              <a:t>Allows gradual progress toward a sustainable future.</a:t>
            </a:r>
          </a:p>
        </p:txBody>
      </p:sp>
    </p:spTree>
    <p:extLst>
      <p:ext uri="{BB962C8B-B14F-4D97-AF65-F5344CB8AC3E}">
        <p14:creationId xmlns:p14="http://schemas.microsoft.com/office/powerpoint/2010/main" val="1664823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93EB0-D260-E87F-14C5-E49ECB15EB5B}"/>
              </a:ext>
            </a:extLst>
          </p:cNvPr>
          <p:cNvSpPr>
            <a:spLocks noGrp="1"/>
          </p:cNvSpPr>
          <p:nvPr>
            <p:ph type="title"/>
          </p:nvPr>
        </p:nvSpPr>
        <p:spPr/>
        <p:txBody>
          <a:bodyPr>
            <a:normAutofit/>
          </a:bodyPr>
          <a:lstStyle/>
          <a:p>
            <a:r>
              <a:rPr lang="en-AU" dirty="0"/>
              <a:t>Supporting Companies in Transition Finance</a:t>
            </a:r>
          </a:p>
        </p:txBody>
      </p:sp>
      <p:sp>
        <p:nvSpPr>
          <p:cNvPr id="3" name="Content Placeholder 2">
            <a:extLst>
              <a:ext uri="{FF2B5EF4-FFF2-40B4-BE49-F238E27FC236}">
                <a16:creationId xmlns:a16="http://schemas.microsoft.com/office/drawing/2014/main" id="{39DDAF7A-3A9A-5DE7-06AB-339E162DAEFD}"/>
              </a:ext>
            </a:extLst>
          </p:cNvPr>
          <p:cNvSpPr>
            <a:spLocks noGrp="1"/>
          </p:cNvSpPr>
          <p:nvPr>
            <p:ph idx="1"/>
          </p:nvPr>
        </p:nvSpPr>
        <p:spPr/>
        <p:txBody>
          <a:bodyPr/>
          <a:lstStyle/>
          <a:p>
            <a:pPr algn="l">
              <a:spcAft>
                <a:spcPts val="600"/>
              </a:spcAft>
            </a:pPr>
            <a:r>
              <a:rPr lang="en-US" b="1" i="0" dirty="0">
                <a:solidFill>
                  <a:srgbClr val="111111"/>
                </a:solidFill>
                <a:effectLst/>
                <a:highlight>
                  <a:srgbClr val="FFFFFF"/>
                </a:highlight>
                <a:latin typeface="-apple-system"/>
              </a:rPr>
              <a:t>Recommendations</a:t>
            </a:r>
            <a:r>
              <a:rPr lang="en-US" b="0" i="0" dirty="0">
                <a:solidFill>
                  <a:srgbClr val="111111"/>
                </a:solidFill>
                <a:effectLst/>
                <a:highlight>
                  <a:srgbClr val="FFFFFF"/>
                </a:highlight>
                <a:latin typeface="-apple-system"/>
              </a:rPr>
              <a:t>:</a:t>
            </a:r>
          </a:p>
          <a:p>
            <a:pPr lvl="1" algn="l">
              <a:spcAft>
                <a:spcPts val="600"/>
              </a:spcAft>
              <a:buFont typeface="Wingdings" panose="05000000000000000000" pitchFamily="2" charset="2"/>
              <a:buChar char="Ø"/>
            </a:pPr>
            <a:r>
              <a:rPr lang="en-US" b="0" i="0" dirty="0">
                <a:solidFill>
                  <a:srgbClr val="111111"/>
                </a:solidFill>
                <a:effectLst/>
                <a:highlight>
                  <a:srgbClr val="FFFFFF"/>
                </a:highlight>
                <a:latin typeface="-apple-system"/>
              </a:rPr>
              <a:t>EU issued non-binding guidelines for transition finance.</a:t>
            </a:r>
          </a:p>
          <a:p>
            <a:pPr lvl="1" algn="l">
              <a:spcAft>
                <a:spcPts val="600"/>
              </a:spcAft>
              <a:buFont typeface="Wingdings" panose="05000000000000000000" pitchFamily="2" charset="2"/>
              <a:buChar char="Ø"/>
            </a:pPr>
            <a:r>
              <a:rPr lang="en-US" b="0" i="0" dirty="0">
                <a:solidFill>
                  <a:srgbClr val="111111"/>
                </a:solidFill>
                <a:effectLst/>
                <a:highlight>
                  <a:srgbClr val="FFFFFF"/>
                </a:highlight>
                <a:latin typeface="-apple-system"/>
              </a:rPr>
              <a:t>Both financial and non-financial companies can use sustainable finance tools.</a:t>
            </a:r>
          </a:p>
          <a:p>
            <a:pPr algn="l">
              <a:spcAft>
                <a:spcPts val="600"/>
              </a:spcAft>
            </a:pPr>
            <a:r>
              <a:rPr lang="en-US" b="1" i="0" dirty="0">
                <a:solidFill>
                  <a:srgbClr val="111111"/>
                </a:solidFill>
                <a:effectLst/>
                <a:highlight>
                  <a:srgbClr val="FFFFFF"/>
                </a:highlight>
                <a:latin typeface="-apple-system"/>
              </a:rPr>
              <a:t>Inclusivity</a:t>
            </a:r>
            <a:r>
              <a:rPr lang="en-US" b="0" i="0" dirty="0">
                <a:solidFill>
                  <a:srgbClr val="111111"/>
                </a:solidFill>
                <a:effectLst/>
                <a:highlight>
                  <a:srgbClr val="FFFFFF"/>
                </a:highlight>
                <a:latin typeface="-apple-system"/>
              </a:rPr>
              <a:t>:</a:t>
            </a:r>
          </a:p>
          <a:p>
            <a:pPr lvl="1" algn="l">
              <a:spcAft>
                <a:spcPts val="600"/>
              </a:spcAft>
              <a:buFont typeface="Wingdings" panose="05000000000000000000" pitchFamily="2" charset="2"/>
              <a:buChar char="Ø"/>
            </a:pPr>
            <a:r>
              <a:rPr lang="en-US" b="0" i="0" dirty="0">
                <a:solidFill>
                  <a:srgbClr val="111111"/>
                </a:solidFill>
                <a:effectLst/>
                <a:highlight>
                  <a:srgbClr val="FFFFFF"/>
                </a:highlight>
                <a:latin typeface="-apple-system"/>
              </a:rPr>
              <a:t>Supports companies with different sustainability records.</a:t>
            </a:r>
          </a:p>
          <a:p>
            <a:pPr lvl="1" algn="l">
              <a:spcAft>
                <a:spcPts val="600"/>
              </a:spcAft>
              <a:buFont typeface="Wingdings" panose="05000000000000000000" pitchFamily="2" charset="2"/>
              <a:buChar char="Ø"/>
            </a:pPr>
            <a:r>
              <a:rPr lang="en-US" b="0" i="0" dirty="0">
                <a:solidFill>
                  <a:srgbClr val="111111"/>
                </a:solidFill>
                <a:effectLst/>
                <a:highlight>
                  <a:srgbClr val="FFFFFF"/>
                </a:highlight>
                <a:latin typeface="-apple-system"/>
              </a:rPr>
              <a:t>Allows smaller firms to raise proportionate finance for their transition.</a:t>
            </a:r>
          </a:p>
        </p:txBody>
      </p:sp>
    </p:spTree>
    <p:extLst>
      <p:ext uri="{BB962C8B-B14F-4D97-AF65-F5344CB8AC3E}">
        <p14:creationId xmlns:p14="http://schemas.microsoft.com/office/powerpoint/2010/main" val="722760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3326A-4DD0-0DCE-1524-EAC79CCCB4D3}"/>
              </a:ext>
            </a:extLst>
          </p:cNvPr>
          <p:cNvSpPr>
            <a:spLocks noGrp="1"/>
          </p:cNvSpPr>
          <p:nvPr>
            <p:ph type="title"/>
          </p:nvPr>
        </p:nvSpPr>
        <p:spPr/>
        <p:txBody>
          <a:bodyPr/>
          <a:lstStyle/>
          <a:p>
            <a:r>
              <a:rPr lang="en-AU" dirty="0"/>
              <a:t>Value creation: From an old to a new version</a:t>
            </a:r>
          </a:p>
        </p:txBody>
      </p:sp>
      <p:pic>
        <p:nvPicPr>
          <p:cNvPr id="5" name="Picture 4">
            <a:extLst>
              <a:ext uri="{FF2B5EF4-FFF2-40B4-BE49-F238E27FC236}">
                <a16:creationId xmlns:a16="http://schemas.microsoft.com/office/drawing/2014/main" id="{54C8FD99-BED4-F4B0-50C8-DAC36E817B88}"/>
              </a:ext>
            </a:extLst>
          </p:cNvPr>
          <p:cNvPicPr>
            <a:picLocks noChangeAspect="1"/>
          </p:cNvPicPr>
          <p:nvPr/>
        </p:nvPicPr>
        <p:blipFill>
          <a:blip r:embed="rId2"/>
          <a:stretch>
            <a:fillRect/>
          </a:stretch>
        </p:blipFill>
        <p:spPr>
          <a:xfrm>
            <a:off x="142986" y="2182915"/>
            <a:ext cx="5791200" cy="3584625"/>
          </a:xfrm>
          <a:prstGeom prst="rect">
            <a:avLst/>
          </a:prstGeom>
        </p:spPr>
      </p:pic>
      <p:pic>
        <p:nvPicPr>
          <p:cNvPr id="7" name="Picture 6">
            <a:extLst>
              <a:ext uri="{FF2B5EF4-FFF2-40B4-BE49-F238E27FC236}">
                <a16:creationId xmlns:a16="http://schemas.microsoft.com/office/drawing/2014/main" id="{2BB7D722-0F85-E11B-B66C-57B72DB056E4}"/>
              </a:ext>
            </a:extLst>
          </p:cNvPr>
          <p:cNvPicPr>
            <a:picLocks noChangeAspect="1"/>
          </p:cNvPicPr>
          <p:nvPr/>
        </p:nvPicPr>
        <p:blipFill>
          <a:blip r:embed="rId3"/>
          <a:stretch>
            <a:fillRect/>
          </a:stretch>
        </p:blipFill>
        <p:spPr>
          <a:xfrm>
            <a:off x="6096000" y="2182914"/>
            <a:ext cx="5877731" cy="3584625"/>
          </a:xfrm>
          <a:prstGeom prst="rect">
            <a:avLst/>
          </a:prstGeom>
        </p:spPr>
      </p:pic>
    </p:spTree>
    <p:extLst>
      <p:ext uri="{BB962C8B-B14F-4D97-AF65-F5344CB8AC3E}">
        <p14:creationId xmlns:p14="http://schemas.microsoft.com/office/powerpoint/2010/main" val="1837999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9B8A9-EB84-60E3-F427-98510478F903}"/>
              </a:ext>
            </a:extLst>
          </p:cNvPr>
          <p:cNvSpPr>
            <a:spLocks noGrp="1"/>
          </p:cNvSpPr>
          <p:nvPr>
            <p:ph type="title"/>
          </p:nvPr>
        </p:nvSpPr>
        <p:spPr/>
        <p:txBody>
          <a:bodyPr/>
          <a:lstStyle/>
          <a:p>
            <a:r>
              <a:rPr lang="en-AU" b="1" dirty="0"/>
              <a:t>Course Outline</a:t>
            </a:r>
          </a:p>
        </p:txBody>
      </p:sp>
      <p:sp>
        <p:nvSpPr>
          <p:cNvPr id="3" name="Content Placeholder 2">
            <a:extLst>
              <a:ext uri="{FF2B5EF4-FFF2-40B4-BE49-F238E27FC236}">
                <a16:creationId xmlns:a16="http://schemas.microsoft.com/office/drawing/2014/main" id="{B2D4325B-54C1-B7B8-B55A-83EF4D5D9E67}"/>
              </a:ext>
            </a:extLst>
          </p:cNvPr>
          <p:cNvSpPr>
            <a:spLocks noGrp="1"/>
          </p:cNvSpPr>
          <p:nvPr>
            <p:ph idx="1"/>
          </p:nvPr>
        </p:nvSpPr>
        <p:spPr/>
        <p:txBody>
          <a:bodyPr>
            <a:normAutofit/>
          </a:bodyPr>
          <a:lstStyle/>
          <a:p>
            <a:pPr marL="514350" indent="-514350">
              <a:buFont typeface="+mj-lt"/>
              <a:buAutoNum type="arabicPeriod"/>
            </a:pPr>
            <a:r>
              <a:rPr lang="en-AU" dirty="0"/>
              <a:t>Introduction to Sustainable Finance</a:t>
            </a:r>
          </a:p>
          <a:p>
            <a:pPr marL="514350" indent="-514350">
              <a:buFont typeface="+mj-lt"/>
              <a:buAutoNum type="arabicPeriod"/>
            </a:pPr>
            <a:r>
              <a:rPr lang="en-AU" dirty="0"/>
              <a:t>The EU’s Approach to Sustainable Finance</a:t>
            </a:r>
          </a:p>
          <a:p>
            <a:pPr marL="514350" indent="-514350">
              <a:buFont typeface="+mj-lt"/>
              <a:buAutoNum type="arabicPeriod"/>
            </a:pPr>
            <a:r>
              <a:rPr lang="en-AU" dirty="0"/>
              <a:t>Sustainable Finance Instruments and Products</a:t>
            </a:r>
          </a:p>
          <a:p>
            <a:pPr marL="514350" indent="-514350">
              <a:buFont typeface="+mj-lt"/>
              <a:buAutoNum type="arabicPeriod"/>
            </a:pPr>
            <a:r>
              <a:rPr lang="en-AU" dirty="0"/>
              <a:t>Case Studies in EU Sustainable Finance</a:t>
            </a:r>
          </a:p>
          <a:p>
            <a:pPr marL="514350" indent="-514350">
              <a:buFont typeface="+mj-lt"/>
              <a:buAutoNum type="arabicPeriod"/>
            </a:pPr>
            <a:r>
              <a:rPr lang="en-AU" dirty="0"/>
              <a:t>Challenges and Opportunities in EU Sustainable Finance</a:t>
            </a:r>
          </a:p>
        </p:txBody>
      </p:sp>
    </p:spTree>
    <p:extLst>
      <p:ext uri="{BB962C8B-B14F-4D97-AF65-F5344CB8AC3E}">
        <p14:creationId xmlns:p14="http://schemas.microsoft.com/office/powerpoint/2010/main" val="99091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0103E-170E-AA02-ED2B-A2F8CEC341B2}"/>
              </a:ext>
            </a:extLst>
          </p:cNvPr>
          <p:cNvSpPr>
            <a:spLocks noGrp="1"/>
          </p:cNvSpPr>
          <p:nvPr>
            <p:ph type="title"/>
          </p:nvPr>
        </p:nvSpPr>
        <p:spPr>
          <a:xfrm>
            <a:off x="831850" y="1587069"/>
            <a:ext cx="11177270" cy="2191301"/>
          </a:xfrm>
        </p:spPr>
        <p:txBody>
          <a:bodyPr>
            <a:normAutofit fontScale="90000"/>
          </a:bodyPr>
          <a:lstStyle/>
          <a:p>
            <a:pPr algn="ctr">
              <a:lnSpc>
                <a:spcPct val="150000"/>
              </a:lnSpc>
              <a:spcBef>
                <a:spcPts val="1200"/>
              </a:spcBef>
              <a:spcAft>
                <a:spcPts val="600"/>
              </a:spcAft>
            </a:pPr>
            <a:r>
              <a:rPr lang="en-AU" sz="5400" b="1" i="1" u="sng" dirty="0"/>
              <a:t>Part 1: </a:t>
            </a:r>
            <a:br>
              <a:rPr lang="en-AU" b="1" dirty="0"/>
            </a:br>
            <a:r>
              <a:rPr lang="en-AU" b="1" dirty="0"/>
              <a:t>Introduction to Sustainable Finance</a:t>
            </a:r>
          </a:p>
        </p:txBody>
      </p:sp>
      <p:sp>
        <p:nvSpPr>
          <p:cNvPr id="3" name="Text Placeholder 2">
            <a:extLst>
              <a:ext uri="{FF2B5EF4-FFF2-40B4-BE49-F238E27FC236}">
                <a16:creationId xmlns:a16="http://schemas.microsoft.com/office/drawing/2014/main" id="{996B9505-A40B-3772-EB40-8852C28C6E3D}"/>
              </a:ext>
            </a:extLst>
          </p:cNvPr>
          <p:cNvSpPr>
            <a:spLocks noGrp="1"/>
          </p:cNvSpPr>
          <p:nvPr>
            <p:ph type="body" idx="1"/>
          </p:nvPr>
        </p:nvSpPr>
        <p:spPr>
          <a:xfrm>
            <a:off x="831850" y="4488873"/>
            <a:ext cx="11177270" cy="1330037"/>
          </a:xfrm>
        </p:spPr>
        <p:txBody>
          <a:bodyPr/>
          <a:lstStyle/>
          <a:p>
            <a:endParaRPr lang="en-AU" dirty="0"/>
          </a:p>
        </p:txBody>
      </p:sp>
    </p:spTree>
    <p:extLst>
      <p:ext uri="{BB962C8B-B14F-4D97-AF65-F5344CB8AC3E}">
        <p14:creationId xmlns:p14="http://schemas.microsoft.com/office/powerpoint/2010/main" val="129346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9341A-DA5F-84DB-A61C-2BF9D086F68F}"/>
              </a:ext>
            </a:extLst>
          </p:cNvPr>
          <p:cNvSpPr>
            <a:spLocks noGrp="1"/>
          </p:cNvSpPr>
          <p:nvPr>
            <p:ph type="title"/>
          </p:nvPr>
        </p:nvSpPr>
        <p:spPr/>
        <p:txBody>
          <a:bodyPr/>
          <a:lstStyle/>
          <a:p>
            <a:r>
              <a:rPr lang="en-AU" dirty="0"/>
              <a:t>Agenda</a:t>
            </a:r>
          </a:p>
        </p:txBody>
      </p:sp>
      <p:sp>
        <p:nvSpPr>
          <p:cNvPr id="3" name="Content Placeholder 2">
            <a:extLst>
              <a:ext uri="{FF2B5EF4-FFF2-40B4-BE49-F238E27FC236}">
                <a16:creationId xmlns:a16="http://schemas.microsoft.com/office/drawing/2014/main" id="{9EEE8474-FCE3-F204-238E-AE7B2E8380F2}"/>
              </a:ext>
            </a:extLst>
          </p:cNvPr>
          <p:cNvSpPr>
            <a:spLocks noGrp="1"/>
          </p:cNvSpPr>
          <p:nvPr>
            <p:ph idx="1"/>
          </p:nvPr>
        </p:nvSpPr>
        <p:spPr/>
        <p:txBody>
          <a:bodyPr/>
          <a:lstStyle/>
          <a:p>
            <a:pPr>
              <a:lnSpc>
                <a:spcPct val="100000"/>
              </a:lnSpc>
              <a:spcBef>
                <a:spcPts val="600"/>
              </a:spcBef>
              <a:spcAft>
                <a:spcPts val="600"/>
              </a:spcAft>
            </a:pPr>
            <a:r>
              <a:rPr lang="en-AU" dirty="0"/>
              <a:t>What is Sustainable Finance?</a:t>
            </a:r>
          </a:p>
          <a:p>
            <a:pPr>
              <a:lnSpc>
                <a:spcPct val="100000"/>
              </a:lnSpc>
              <a:spcBef>
                <a:spcPts val="600"/>
              </a:spcBef>
              <a:spcAft>
                <a:spcPts val="600"/>
              </a:spcAft>
            </a:pPr>
            <a:r>
              <a:rPr lang="en-AU" dirty="0"/>
              <a:t>Why is Sustainable Finance Important?</a:t>
            </a:r>
          </a:p>
          <a:p>
            <a:pPr>
              <a:lnSpc>
                <a:spcPct val="100000"/>
              </a:lnSpc>
              <a:spcBef>
                <a:spcPts val="600"/>
              </a:spcBef>
              <a:spcAft>
                <a:spcPts val="600"/>
              </a:spcAft>
            </a:pPr>
            <a:r>
              <a:rPr lang="en-AU" dirty="0"/>
              <a:t>Benefits of Sustainable Finance </a:t>
            </a:r>
          </a:p>
          <a:p>
            <a:pPr>
              <a:lnSpc>
                <a:spcPct val="100000"/>
              </a:lnSpc>
              <a:spcBef>
                <a:spcPts val="600"/>
              </a:spcBef>
              <a:spcAft>
                <a:spcPts val="600"/>
              </a:spcAft>
            </a:pPr>
            <a:r>
              <a:rPr lang="en-AU" dirty="0"/>
              <a:t>What is Transition Finance</a:t>
            </a:r>
          </a:p>
          <a:p>
            <a:pPr>
              <a:lnSpc>
                <a:spcPct val="100000"/>
              </a:lnSpc>
              <a:spcBef>
                <a:spcPts val="600"/>
              </a:spcBef>
              <a:spcAft>
                <a:spcPts val="600"/>
              </a:spcAft>
            </a:pPr>
            <a:endParaRPr lang="en-AU" dirty="0"/>
          </a:p>
        </p:txBody>
      </p:sp>
    </p:spTree>
    <p:extLst>
      <p:ext uri="{BB962C8B-B14F-4D97-AF65-F5344CB8AC3E}">
        <p14:creationId xmlns:p14="http://schemas.microsoft.com/office/powerpoint/2010/main" val="277796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C8E4AC-9662-DDFC-4F89-73C2E208D538}"/>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What is sustainable finance?</a:t>
            </a:r>
          </a:p>
        </p:txBody>
      </p:sp>
      <p:pic>
        <p:nvPicPr>
          <p:cNvPr id="4" name="Online Media 3" title="Ever wondered how green your investments are?">
            <a:hlinkClick r:id="" action="ppaction://media"/>
            <a:extLst>
              <a:ext uri="{FF2B5EF4-FFF2-40B4-BE49-F238E27FC236}">
                <a16:creationId xmlns:a16="http://schemas.microsoft.com/office/drawing/2014/main" id="{01995E7E-4303-3109-B4B7-2FC19FFE58CD}"/>
              </a:ext>
            </a:extLst>
          </p:cNvPr>
          <p:cNvPicPr>
            <a:picLocks noGrp="1" noRot="1" noChangeAspect="1"/>
          </p:cNvPicPr>
          <p:nvPr>
            <p:ph idx="1"/>
            <a:videoFile r:link="rId1"/>
          </p:nvPr>
        </p:nvPicPr>
        <p:blipFill>
          <a:blip r:embed="rId3"/>
          <a:stretch>
            <a:fillRect/>
          </a:stretch>
        </p:blipFill>
        <p:spPr>
          <a:xfrm>
            <a:off x="4302863" y="886237"/>
            <a:ext cx="6780700" cy="5085525"/>
          </a:xfrm>
          <a:prstGeom prst="rect">
            <a:avLst/>
          </a:prstGeom>
        </p:spPr>
      </p:pic>
    </p:spTree>
    <p:extLst>
      <p:ext uri="{BB962C8B-B14F-4D97-AF65-F5344CB8AC3E}">
        <p14:creationId xmlns:p14="http://schemas.microsoft.com/office/powerpoint/2010/main" val="271877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3E2B-75F2-6C31-E2F7-01E2E5DE2017}"/>
              </a:ext>
            </a:extLst>
          </p:cNvPr>
          <p:cNvSpPr>
            <a:spLocks noGrp="1"/>
          </p:cNvSpPr>
          <p:nvPr>
            <p:ph type="title"/>
          </p:nvPr>
        </p:nvSpPr>
        <p:spPr/>
        <p:txBody>
          <a:bodyPr/>
          <a:lstStyle/>
          <a:p>
            <a:r>
              <a:rPr lang="en-AU" dirty="0"/>
              <a:t>What is Sustainable Finance?</a:t>
            </a:r>
          </a:p>
        </p:txBody>
      </p:sp>
      <p:sp>
        <p:nvSpPr>
          <p:cNvPr id="3" name="Content Placeholder 2">
            <a:extLst>
              <a:ext uri="{FF2B5EF4-FFF2-40B4-BE49-F238E27FC236}">
                <a16:creationId xmlns:a16="http://schemas.microsoft.com/office/drawing/2014/main" id="{AC2B3F61-C3FA-B0C1-D0FF-687278B5337E}"/>
              </a:ext>
            </a:extLst>
          </p:cNvPr>
          <p:cNvSpPr>
            <a:spLocks noGrp="1"/>
          </p:cNvSpPr>
          <p:nvPr>
            <p:ph idx="1"/>
          </p:nvPr>
        </p:nvSpPr>
        <p:spPr>
          <a:xfrm>
            <a:off x="132081" y="1897811"/>
            <a:ext cx="5358096" cy="3962661"/>
          </a:xfrm>
        </p:spPr>
        <p:txBody>
          <a:bodyPr>
            <a:normAutofit/>
          </a:bodyPr>
          <a:lstStyle/>
          <a:p>
            <a:pPr marL="0" indent="0">
              <a:buNone/>
            </a:pPr>
            <a:r>
              <a:rPr lang="en-US" sz="2600" dirty="0"/>
              <a:t>The process of taking environmental, social and governance (ESG) considerations into account when making investment decisions in the financial sector, leading to more long-term investments in sustainable economic activities and projects.</a:t>
            </a:r>
          </a:p>
        </p:txBody>
      </p:sp>
      <p:pic>
        <p:nvPicPr>
          <p:cNvPr id="4" name="Online Media 3" title="How green are your finances?">
            <a:hlinkClick r:id="" action="ppaction://media"/>
            <a:extLst>
              <a:ext uri="{FF2B5EF4-FFF2-40B4-BE49-F238E27FC236}">
                <a16:creationId xmlns:a16="http://schemas.microsoft.com/office/drawing/2014/main" id="{12435605-4323-3BEB-63AB-8AFF2CC5B8DC}"/>
              </a:ext>
            </a:extLst>
          </p:cNvPr>
          <p:cNvPicPr>
            <a:picLocks noRot="1" noChangeAspect="1"/>
          </p:cNvPicPr>
          <p:nvPr>
            <a:videoFile r:link="rId1"/>
          </p:nvPr>
        </p:nvPicPr>
        <p:blipFill>
          <a:blip r:embed="rId3"/>
          <a:stretch>
            <a:fillRect/>
          </a:stretch>
        </p:blipFill>
        <p:spPr>
          <a:xfrm>
            <a:off x="5490177" y="1897811"/>
            <a:ext cx="6477360" cy="3659709"/>
          </a:xfrm>
          <a:prstGeom prst="rect">
            <a:avLst/>
          </a:prstGeom>
        </p:spPr>
      </p:pic>
    </p:spTree>
    <p:extLst>
      <p:ext uri="{BB962C8B-B14F-4D97-AF65-F5344CB8AC3E}">
        <p14:creationId xmlns:p14="http://schemas.microsoft.com/office/powerpoint/2010/main" val="136585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3E2B-75F2-6C31-E2F7-01E2E5DE2017}"/>
              </a:ext>
            </a:extLst>
          </p:cNvPr>
          <p:cNvSpPr>
            <a:spLocks noGrp="1"/>
          </p:cNvSpPr>
          <p:nvPr>
            <p:ph type="title"/>
          </p:nvPr>
        </p:nvSpPr>
        <p:spPr/>
        <p:txBody>
          <a:bodyPr/>
          <a:lstStyle/>
          <a:p>
            <a:r>
              <a:rPr lang="en-AU" dirty="0"/>
              <a:t>What is Sustainable Finance?</a:t>
            </a:r>
          </a:p>
        </p:txBody>
      </p:sp>
      <p:sp>
        <p:nvSpPr>
          <p:cNvPr id="3" name="Content Placeholder 2">
            <a:extLst>
              <a:ext uri="{FF2B5EF4-FFF2-40B4-BE49-F238E27FC236}">
                <a16:creationId xmlns:a16="http://schemas.microsoft.com/office/drawing/2014/main" id="{AC2B3F61-C3FA-B0C1-D0FF-687278B5337E}"/>
              </a:ext>
            </a:extLst>
          </p:cNvPr>
          <p:cNvSpPr>
            <a:spLocks noGrp="1"/>
          </p:cNvSpPr>
          <p:nvPr>
            <p:ph idx="1"/>
          </p:nvPr>
        </p:nvSpPr>
        <p:spPr>
          <a:xfrm>
            <a:off x="304799" y="1982547"/>
            <a:ext cx="11641667" cy="3969679"/>
          </a:xfrm>
        </p:spPr>
        <p:txBody>
          <a:bodyPr>
            <a:normAutofit fontScale="92500" lnSpcReduction="20000"/>
          </a:bodyPr>
          <a:lstStyle/>
          <a:p>
            <a:pPr>
              <a:lnSpc>
                <a:spcPct val="110000"/>
              </a:lnSpc>
              <a:spcBef>
                <a:spcPts val="600"/>
              </a:spcBef>
            </a:pPr>
            <a:r>
              <a:rPr lang="en-US" b="1" dirty="0"/>
              <a:t>Environmental Considerations:</a:t>
            </a:r>
          </a:p>
          <a:p>
            <a:pPr lvl="1">
              <a:lnSpc>
                <a:spcPct val="110000"/>
              </a:lnSpc>
              <a:spcBef>
                <a:spcPts val="600"/>
              </a:spcBef>
            </a:pPr>
            <a:r>
              <a:rPr lang="en-US" dirty="0"/>
              <a:t>Addressing climate change through mitigation and adaptation efforts.</a:t>
            </a:r>
          </a:p>
          <a:p>
            <a:pPr lvl="1">
              <a:lnSpc>
                <a:spcPct val="110000"/>
              </a:lnSpc>
              <a:spcBef>
                <a:spcPts val="600"/>
              </a:spcBef>
            </a:pPr>
            <a:r>
              <a:rPr lang="en-US" dirty="0"/>
              <a:t>Other environmental aspects involve preserving biodiversity, preventing pollution, and promoting circular economy practices.</a:t>
            </a:r>
          </a:p>
          <a:p>
            <a:pPr>
              <a:lnSpc>
                <a:spcPct val="110000"/>
              </a:lnSpc>
              <a:spcBef>
                <a:spcPts val="600"/>
              </a:spcBef>
            </a:pPr>
            <a:r>
              <a:rPr lang="en-US" b="1" dirty="0"/>
              <a:t>Social Considerations:</a:t>
            </a:r>
          </a:p>
          <a:p>
            <a:pPr lvl="1">
              <a:lnSpc>
                <a:spcPct val="110000"/>
              </a:lnSpc>
              <a:spcBef>
                <a:spcPts val="600"/>
              </a:spcBef>
            </a:pPr>
            <a:r>
              <a:rPr lang="en-US" dirty="0"/>
              <a:t>Issues of inequality, inclusiveness, labor relations, and investment in people and communities.</a:t>
            </a:r>
          </a:p>
          <a:p>
            <a:pPr lvl="1">
              <a:lnSpc>
                <a:spcPct val="110000"/>
              </a:lnSpc>
              <a:spcBef>
                <a:spcPts val="600"/>
              </a:spcBef>
            </a:pPr>
            <a:r>
              <a:rPr lang="en-US" dirty="0"/>
              <a:t>Human rights issues and skills development.</a:t>
            </a:r>
          </a:p>
          <a:p>
            <a:pPr>
              <a:lnSpc>
                <a:spcPct val="110000"/>
              </a:lnSpc>
              <a:spcBef>
                <a:spcPts val="600"/>
              </a:spcBef>
            </a:pPr>
            <a:r>
              <a:rPr lang="en-US" b="1" dirty="0"/>
              <a:t>Governance Aspects:</a:t>
            </a:r>
          </a:p>
          <a:p>
            <a:pPr lvl="1">
              <a:lnSpc>
                <a:spcPct val="110000"/>
              </a:lnSpc>
              <a:spcBef>
                <a:spcPts val="600"/>
              </a:spcBef>
            </a:pPr>
            <a:r>
              <a:rPr lang="en-US" dirty="0"/>
              <a:t>The governance of public and private institutions plays a crucial role.</a:t>
            </a:r>
          </a:p>
          <a:p>
            <a:pPr lvl="1">
              <a:lnSpc>
                <a:spcPct val="110000"/>
              </a:lnSpc>
              <a:spcBef>
                <a:spcPts val="600"/>
              </a:spcBef>
            </a:pPr>
            <a:r>
              <a:rPr lang="en-US" dirty="0"/>
              <a:t>These include management structures, employee relations, and executive remuneration.</a:t>
            </a:r>
          </a:p>
        </p:txBody>
      </p:sp>
    </p:spTree>
    <p:extLst>
      <p:ext uri="{BB962C8B-B14F-4D97-AF65-F5344CB8AC3E}">
        <p14:creationId xmlns:p14="http://schemas.microsoft.com/office/powerpoint/2010/main" val="151519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93E2B-75F2-6C31-E2F7-01E2E5DE2017}"/>
              </a:ext>
            </a:extLst>
          </p:cNvPr>
          <p:cNvSpPr>
            <a:spLocks noGrp="1"/>
          </p:cNvSpPr>
          <p:nvPr>
            <p:ph type="title"/>
          </p:nvPr>
        </p:nvSpPr>
        <p:spPr/>
        <p:txBody>
          <a:bodyPr/>
          <a:lstStyle/>
          <a:p>
            <a:r>
              <a:rPr lang="en-AU" dirty="0"/>
              <a:t>What is Sustainable Finance?</a:t>
            </a:r>
          </a:p>
        </p:txBody>
      </p:sp>
      <p:sp>
        <p:nvSpPr>
          <p:cNvPr id="3" name="Content Placeholder 2">
            <a:extLst>
              <a:ext uri="{FF2B5EF4-FFF2-40B4-BE49-F238E27FC236}">
                <a16:creationId xmlns:a16="http://schemas.microsoft.com/office/drawing/2014/main" id="{AC2B3F61-C3FA-B0C1-D0FF-687278B5337E}"/>
              </a:ext>
            </a:extLst>
          </p:cNvPr>
          <p:cNvSpPr>
            <a:spLocks noGrp="1"/>
          </p:cNvSpPr>
          <p:nvPr>
            <p:ph idx="1"/>
          </p:nvPr>
        </p:nvSpPr>
        <p:spPr>
          <a:xfrm>
            <a:off x="304799" y="1982547"/>
            <a:ext cx="11641667" cy="3969679"/>
          </a:xfrm>
        </p:spPr>
        <p:txBody>
          <a:bodyPr>
            <a:normAutofit/>
          </a:bodyPr>
          <a:lstStyle/>
          <a:p>
            <a:pPr>
              <a:lnSpc>
                <a:spcPct val="110000"/>
              </a:lnSpc>
              <a:spcBef>
                <a:spcPts val="600"/>
              </a:spcBef>
            </a:pPr>
            <a:r>
              <a:rPr lang="en-US" b="1" dirty="0"/>
              <a:t>EU’s Perspective:</a:t>
            </a:r>
          </a:p>
          <a:p>
            <a:pPr lvl="1">
              <a:lnSpc>
                <a:spcPct val="110000"/>
              </a:lnSpc>
              <a:spcBef>
                <a:spcPts val="600"/>
              </a:spcBef>
            </a:pPr>
            <a:r>
              <a:rPr lang="en-US" dirty="0"/>
              <a:t>Sustainable finance supports economic growth while minimizing environmental impact. It aligns with the European Green Deal’s climate- and environmental objectives. </a:t>
            </a:r>
          </a:p>
          <a:p>
            <a:pPr lvl="1">
              <a:lnSpc>
                <a:spcPct val="110000"/>
              </a:lnSpc>
              <a:spcBef>
                <a:spcPts val="600"/>
              </a:spcBef>
            </a:pPr>
            <a:r>
              <a:rPr lang="en-US" dirty="0"/>
              <a:t>Sustainable finance also encompasses transparency when it comes to risks related to ESG factors that may have an impact on the financial system, and the mitigation of such risks through the appropriate governance of financial and corporate actors.</a:t>
            </a:r>
          </a:p>
        </p:txBody>
      </p:sp>
    </p:spTree>
    <p:extLst>
      <p:ext uri="{BB962C8B-B14F-4D97-AF65-F5344CB8AC3E}">
        <p14:creationId xmlns:p14="http://schemas.microsoft.com/office/powerpoint/2010/main" val="2676821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61C53-E429-45A8-0845-46C1E57DB108}"/>
              </a:ext>
            </a:extLst>
          </p:cNvPr>
          <p:cNvSpPr>
            <a:spLocks noGrp="1"/>
          </p:cNvSpPr>
          <p:nvPr>
            <p:ph type="title"/>
          </p:nvPr>
        </p:nvSpPr>
        <p:spPr>
          <a:xfrm>
            <a:off x="355600" y="741391"/>
            <a:ext cx="4216399" cy="1616203"/>
          </a:xfrm>
        </p:spPr>
        <p:txBody>
          <a:bodyPr anchor="b">
            <a:normAutofit/>
          </a:bodyPr>
          <a:lstStyle/>
          <a:p>
            <a:r>
              <a:rPr lang="en-AU" sz="3200" dirty="0"/>
              <a:t>Examples – Green Bonds</a:t>
            </a:r>
          </a:p>
        </p:txBody>
      </p:sp>
      <p:sp>
        <p:nvSpPr>
          <p:cNvPr id="3" name="Content Placeholder 2">
            <a:extLst>
              <a:ext uri="{FF2B5EF4-FFF2-40B4-BE49-F238E27FC236}">
                <a16:creationId xmlns:a16="http://schemas.microsoft.com/office/drawing/2014/main" id="{121CCA0E-BB5F-F04F-8809-D4D6E78782C2}"/>
              </a:ext>
            </a:extLst>
          </p:cNvPr>
          <p:cNvSpPr>
            <a:spLocks noGrp="1"/>
          </p:cNvSpPr>
          <p:nvPr>
            <p:ph idx="1"/>
          </p:nvPr>
        </p:nvSpPr>
        <p:spPr>
          <a:xfrm>
            <a:off x="355601" y="2533476"/>
            <a:ext cx="3976914" cy="3447832"/>
          </a:xfrm>
        </p:spPr>
        <p:txBody>
          <a:bodyPr anchor="t">
            <a:normAutofit/>
          </a:bodyPr>
          <a:lstStyle/>
          <a:p>
            <a:pPr marL="0" indent="0">
              <a:buNone/>
            </a:pPr>
            <a:r>
              <a:rPr lang="en-US"/>
              <a:t>Debt instruments issued to fund environmentally friendly projects, such as renewable energy infrastructure or clean water initiatives.</a:t>
            </a:r>
          </a:p>
        </p:txBody>
      </p:sp>
      <p:pic>
        <p:nvPicPr>
          <p:cNvPr id="4" name="Online Media 3" title="Your money in 60 seconds | GREEN BONDS">
            <a:hlinkClick r:id="" action="ppaction://media"/>
            <a:extLst>
              <a:ext uri="{FF2B5EF4-FFF2-40B4-BE49-F238E27FC236}">
                <a16:creationId xmlns:a16="http://schemas.microsoft.com/office/drawing/2014/main" id="{B118880F-D35B-6D20-4D27-9021F1DBF4D1}"/>
              </a:ext>
            </a:extLst>
          </p:cNvPr>
          <p:cNvPicPr>
            <a:picLocks noRot="1" noChangeAspect="1"/>
          </p:cNvPicPr>
          <p:nvPr>
            <a:videoFile r:link="rId1"/>
          </p:nvPr>
        </p:nvPicPr>
        <p:blipFill>
          <a:blip r:embed="rId3"/>
          <a:stretch>
            <a:fillRect/>
          </a:stretch>
        </p:blipFill>
        <p:spPr>
          <a:xfrm>
            <a:off x="4676548" y="1452880"/>
            <a:ext cx="7156957" cy="4043680"/>
          </a:xfrm>
          <a:prstGeom prst="rect">
            <a:avLst/>
          </a:prstGeom>
        </p:spPr>
      </p:pic>
      <p:grpSp>
        <p:nvGrpSpPr>
          <p:cNvPr id="9" name="Group 8">
            <a:extLst>
              <a:ext uri="{FF2B5EF4-FFF2-40B4-BE49-F238E27FC236}">
                <a16:creationId xmlns:a16="http://schemas.microsoft.com/office/drawing/2014/main" id="{6258F736-B256-8039-9DC6-F4E49A5C5A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2068638" y="0"/>
            <a:ext cx="123362" cy="6858000"/>
            <a:chOff x="12068638" y="0"/>
            <a:chExt cx="123362" cy="6858000"/>
          </a:xfrm>
        </p:grpSpPr>
        <p:sp>
          <p:nvSpPr>
            <p:cNvPr id="10" name="Rectangle 9">
              <a:extLst>
                <a:ext uri="{FF2B5EF4-FFF2-40B4-BE49-F238E27FC236}">
                  <a16:creationId xmlns:a16="http://schemas.microsoft.com/office/drawing/2014/main" id="{10B4520A-996E-330C-99DA-69CA4D89E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8FA945-E356-695F-18D6-CAD4EF34F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02028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4344</TotalTime>
  <Words>703</Words>
  <Application>Microsoft Office PowerPoint</Application>
  <PresentationFormat>Widescreen</PresentationFormat>
  <Paragraphs>81</Paragraphs>
  <Slides>18</Slides>
  <Notes>1</Notes>
  <HiddenSlides>0</HiddenSlides>
  <MMClips>4</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-apple-system</vt:lpstr>
      <vt:lpstr>Arial</vt:lpstr>
      <vt:lpstr>Calibri</vt:lpstr>
      <vt:lpstr>Calibri Light</vt:lpstr>
      <vt:lpstr>Courier New</vt:lpstr>
      <vt:lpstr>Verdana</vt:lpstr>
      <vt:lpstr>Wingdings</vt:lpstr>
      <vt:lpstr>1_Office Theme</vt:lpstr>
      <vt:lpstr>EU Sustainable Finance and Investment</vt:lpstr>
      <vt:lpstr>Course Outline</vt:lpstr>
      <vt:lpstr>Part 1:  Introduction to Sustainable Finance</vt:lpstr>
      <vt:lpstr>Agenda</vt:lpstr>
      <vt:lpstr>What is sustainable finance?</vt:lpstr>
      <vt:lpstr>What is Sustainable Finance?</vt:lpstr>
      <vt:lpstr>What is Sustainable Finance?</vt:lpstr>
      <vt:lpstr>What is Sustainable Finance?</vt:lpstr>
      <vt:lpstr>Examples – Green Bonds</vt:lpstr>
      <vt:lpstr>Other examples </vt:lpstr>
      <vt:lpstr>Other Examples </vt:lpstr>
      <vt:lpstr>Why is Sustainable Finance Important?</vt:lpstr>
      <vt:lpstr>Why is Sustainable Finance Important?</vt:lpstr>
      <vt:lpstr>Transition Finance</vt:lpstr>
      <vt:lpstr>Transition Finance</vt:lpstr>
      <vt:lpstr>Why is Transition Finance needed?</vt:lpstr>
      <vt:lpstr>Supporting Companies in Transition Finance</vt:lpstr>
      <vt:lpstr>Value creation: From an old to a new version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UEH</dc:creator>
  <cp:lastModifiedBy>Linh Nguyen</cp:lastModifiedBy>
  <cp:revision>8</cp:revision>
  <dcterms:created xsi:type="dcterms:W3CDTF">2024-04-04T01:46:23Z</dcterms:created>
  <dcterms:modified xsi:type="dcterms:W3CDTF">2024-07-11T23:13:22Z</dcterms:modified>
</cp:coreProperties>
</file>