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8" r:id="rId6"/>
    <p:sldId id="269" r:id="rId7"/>
    <p:sldId id="270" r:id="rId8"/>
    <p:sldId id="279" r:id="rId9"/>
    <p:sldId id="262" r:id="rId10"/>
    <p:sldId id="263" r:id="rId11"/>
    <p:sldId id="264" r:id="rId12"/>
    <p:sldId id="265" r:id="rId13"/>
    <p:sldId id="266" r:id="rId14"/>
    <p:sldId id="267" r:id="rId15"/>
    <p:sldId id="271" r:id="rId16"/>
    <p:sldId id="273" r:id="rId17"/>
    <p:sldId id="272" r:id="rId18"/>
    <p:sldId id="274" r:id="rId19"/>
    <p:sldId id="275" r:id="rId20"/>
    <p:sldId id="276"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144" y="43"/>
      </p:cViewPr>
      <p:guideLst/>
    </p:cSldViewPr>
  </p:slideViewPr>
  <p:notesTextViewPr>
    <p:cViewPr>
      <p:scale>
        <a:sx n="1" d="1"/>
        <a:sy n="1" d="1"/>
      </p:scale>
      <p:origin x="0" y="0"/>
    </p:cViewPr>
  </p:notesTextViewPr>
  <p:sorterViewPr>
    <p:cViewPr>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hyperlink" Target="https://www.eea.europa.eu/themes/sustainable-development" TargetMode="External"/><Relationship Id="rId2" Type="http://schemas.openxmlformats.org/officeDocument/2006/relationships/hyperlink" Target="https://ec.europa.eu/commission/presscorner/detail/en/IP_19_6691" TargetMode="External"/><Relationship Id="rId1" Type="http://schemas.openxmlformats.org/officeDocument/2006/relationships/hyperlink" Target="https://ec.europa.eu/info/business-economy-euro/banking-and-finance/sustainable-finance_en" TargetMode="External"/><Relationship Id="rId4" Type="http://schemas.openxmlformats.org/officeDocument/2006/relationships/hyperlink" Target="https://ec.europa.eu/info/publications/sustainable-finance-taxonomy_en"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eea.europa.eu/themes/sustainable-development" TargetMode="External"/><Relationship Id="rId2" Type="http://schemas.openxmlformats.org/officeDocument/2006/relationships/hyperlink" Target="https://ec.europa.eu/commission/presscorner/detail/en/IP_19_6691" TargetMode="External"/><Relationship Id="rId1" Type="http://schemas.openxmlformats.org/officeDocument/2006/relationships/hyperlink" Target="https://ec.europa.eu/info/business-economy-euro/banking-and-finance/sustainable-finance_en" TargetMode="External"/><Relationship Id="rId4" Type="http://schemas.openxmlformats.org/officeDocument/2006/relationships/hyperlink" Target="https://ec.europa.eu/info/publications/sustainable-finance-taxonomy_en"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FC34D-A4E7-429E-A2B7-396B8E874735}"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AD251B20-B2F1-4B94-BCF3-1E7BD8FF4A2F}">
      <dgm:prSet/>
      <dgm:spPr/>
      <dgm:t>
        <a:bodyPr/>
        <a:lstStyle/>
        <a:p>
          <a:pPr>
            <a:lnSpc>
              <a:spcPct val="100000"/>
            </a:lnSpc>
            <a:defRPr b="1"/>
          </a:pPr>
          <a:r>
            <a:rPr lang="en-US"/>
            <a:t>EU Taxonomy Regulation</a:t>
          </a:r>
        </a:p>
      </dgm:t>
    </dgm:pt>
    <dgm:pt modelId="{0DEF74CB-3F99-4628-AAB8-FACD10BAE8B4}" type="parTrans" cxnId="{995F907F-D882-4E6F-B677-39593D9B9432}">
      <dgm:prSet/>
      <dgm:spPr/>
      <dgm:t>
        <a:bodyPr/>
        <a:lstStyle/>
        <a:p>
          <a:endParaRPr lang="en-US"/>
        </a:p>
      </dgm:t>
    </dgm:pt>
    <dgm:pt modelId="{31AE0193-EA4F-45FD-A14C-07693925F0C5}" type="sibTrans" cxnId="{995F907F-D882-4E6F-B677-39593D9B9432}">
      <dgm:prSet/>
      <dgm:spPr/>
      <dgm:t>
        <a:bodyPr/>
        <a:lstStyle/>
        <a:p>
          <a:endParaRPr lang="en-US"/>
        </a:p>
      </dgm:t>
    </dgm:pt>
    <dgm:pt modelId="{9810F8FB-4840-48AB-B4F0-9ACF5A0882BE}">
      <dgm:prSet/>
      <dgm:spPr/>
      <dgm:t>
        <a:bodyPr/>
        <a:lstStyle/>
        <a:p>
          <a:pPr>
            <a:lnSpc>
              <a:spcPct val="100000"/>
            </a:lnSpc>
            <a:defRPr b="1"/>
          </a:pPr>
          <a:r>
            <a:rPr lang="en-US"/>
            <a:t>Sustainable Finance Disclosure Regulation (SFDR)</a:t>
          </a:r>
        </a:p>
      </dgm:t>
    </dgm:pt>
    <dgm:pt modelId="{239C4EA1-4D06-46B6-ADA9-767A62B05756}" type="parTrans" cxnId="{B89AB5F1-03B1-4B72-8B5D-C8A1999C8B8E}">
      <dgm:prSet/>
      <dgm:spPr/>
      <dgm:t>
        <a:bodyPr/>
        <a:lstStyle/>
        <a:p>
          <a:endParaRPr lang="en-US"/>
        </a:p>
      </dgm:t>
    </dgm:pt>
    <dgm:pt modelId="{FB063DFB-DC6F-4689-81DE-30AB1983033C}" type="sibTrans" cxnId="{B89AB5F1-03B1-4B72-8B5D-C8A1999C8B8E}">
      <dgm:prSet/>
      <dgm:spPr/>
      <dgm:t>
        <a:bodyPr/>
        <a:lstStyle/>
        <a:p>
          <a:endParaRPr lang="en-US"/>
        </a:p>
      </dgm:t>
    </dgm:pt>
    <dgm:pt modelId="{8A404A66-55C5-421A-85B1-97084A28D284}">
      <dgm:prSet/>
      <dgm:spPr/>
      <dgm:t>
        <a:bodyPr/>
        <a:lstStyle/>
        <a:p>
          <a:pPr>
            <a:lnSpc>
              <a:spcPct val="100000"/>
            </a:lnSpc>
            <a:defRPr b="1"/>
          </a:pPr>
          <a:r>
            <a:rPr lang="en-US"/>
            <a:t>Corporate Sustainability Reporting Directive (CSRD)</a:t>
          </a:r>
        </a:p>
      </dgm:t>
    </dgm:pt>
    <dgm:pt modelId="{9EA13733-D704-4A8C-BD58-513206C5E626}" type="parTrans" cxnId="{918E4DF6-774C-4B6D-B1CA-5CA426DB220D}">
      <dgm:prSet/>
      <dgm:spPr/>
      <dgm:t>
        <a:bodyPr/>
        <a:lstStyle/>
        <a:p>
          <a:endParaRPr lang="en-US"/>
        </a:p>
      </dgm:t>
    </dgm:pt>
    <dgm:pt modelId="{65765F80-9B51-4AFF-8DB8-5CD74A4FD4DA}" type="sibTrans" cxnId="{918E4DF6-774C-4B6D-B1CA-5CA426DB220D}">
      <dgm:prSet/>
      <dgm:spPr/>
      <dgm:t>
        <a:bodyPr/>
        <a:lstStyle/>
        <a:p>
          <a:endParaRPr lang="en-US"/>
        </a:p>
      </dgm:t>
    </dgm:pt>
    <dgm:pt modelId="{38CF3DFA-BE36-4C77-BF58-E85243077EE2}">
      <dgm:prSet/>
      <dgm:spPr/>
      <dgm:t>
        <a:bodyPr/>
        <a:lstStyle/>
        <a:p>
          <a:pPr>
            <a:lnSpc>
              <a:spcPct val="100000"/>
            </a:lnSpc>
            <a:defRPr b="1"/>
          </a:pPr>
          <a:r>
            <a:rPr lang="en-US"/>
            <a:t>Green Bond Standard</a:t>
          </a:r>
        </a:p>
      </dgm:t>
    </dgm:pt>
    <dgm:pt modelId="{49A2FE51-F7D2-401F-ADF0-6A09AC6C1E38}" type="parTrans" cxnId="{869E525C-3100-4AEF-A435-869EF1F340C7}">
      <dgm:prSet/>
      <dgm:spPr/>
      <dgm:t>
        <a:bodyPr/>
        <a:lstStyle/>
        <a:p>
          <a:endParaRPr lang="en-US"/>
        </a:p>
      </dgm:t>
    </dgm:pt>
    <dgm:pt modelId="{FE34C9C2-759D-44AC-941B-EDFA60457698}" type="sibTrans" cxnId="{869E525C-3100-4AEF-A435-869EF1F340C7}">
      <dgm:prSet/>
      <dgm:spPr/>
      <dgm:t>
        <a:bodyPr/>
        <a:lstStyle/>
        <a:p>
          <a:endParaRPr lang="en-US"/>
        </a:p>
      </dgm:t>
    </dgm:pt>
    <dgm:pt modelId="{50933D5B-EB4B-4C92-83C7-8062B3658A39}">
      <dgm:prSet/>
      <dgm:spPr/>
      <dgm:t>
        <a:bodyPr/>
        <a:lstStyle/>
        <a:p>
          <a:pPr>
            <a:lnSpc>
              <a:spcPct val="100000"/>
            </a:lnSpc>
            <a:defRPr b="1"/>
          </a:pPr>
          <a:r>
            <a:rPr lang="fr-FR"/>
            <a:t>EU Action Plan on Sustainable Finance</a:t>
          </a:r>
          <a:endParaRPr lang="en-US"/>
        </a:p>
      </dgm:t>
    </dgm:pt>
    <dgm:pt modelId="{EC6B9DAA-C9CB-4CA1-AA99-09C4DA3B8E97}" type="parTrans" cxnId="{838A22FF-4423-4ED3-AC3F-404ABC97078A}">
      <dgm:prSet/>
      <dgm:spPr/>
      <dgm:t>
        <a:bodyPr/>
        <a:lstStyle/>
        <a:p>
          <a:endParaRPr lang="en-US"/>
        </a:p>
      </dgm:t>
    </dgm:pt>
    <dgm:pt modelId="{D691A11E-0C6E-4230-A8D3-1D02FACA7101}" type="sibTrans" cxnId="{838A22FF-4423-4ED3-AC3F-404ABC97078A}">
      <dgm:prSet/>
      <dgm:spPr/>
      <dgm:t>
        <a:bodyPr/>
        <a:lstStyle/>
        <a:p>
          <a:endParaRPr lang="en-US"/>
        </a:p>
      </dgm:t>
    </dgm:pt>
    <dgm:pt modelId="{04A2D913-ACFA-48AE-8C9B-26DED750095D}">
      <dgm:prSet/>
      <dgm:spPr/>
      <dgm:t>
        <a:bodyPr/>
        <a:lstStyle/>
        <a:p>
          <a:pPr>
            <a:lnSpc>
              <a:spcPct val="100000"/>
            </a:lnSpc>
            <a:defRPr b="1"/>
          </a:pPr>
          <a:r>
            <a:rPr lang="fr-FR"/>
            <a:t>Investment Strategies and Guidelines</a:t>
          </a:r>
          <a:endParaRPr lang="en-US"/>
        </a:p>
      </dgm:t>
    </dgm:pt>
    <dgm:pt modelId="{A60C53EB-B20F-46D3-AB56-08A010EF178F}" type="parTrans" cxnId="{D3A4FFC7-F430-46DB-B4F1-1BBFCFE905D9}">
      <dgm:prSet/>
      <dgm:spPr/>
      <dgm:t>
        <a:bodyPr/>
        <a:lstStyle/>
        <a:p>
          <a:endParaRPr lang="en-US"/>
        </a:p>
      </dgm:t>
    </dgm:pt>
    <dgm:pt modelId="{07089593-2DF2-4255-8173-105F7DFCF1CE}" type="sibTrans" cxnId="{D3A4FFC7-F430-46DB-B4F1-1BBFCFE905D9}">
      <dgm:prSet/>
      <dgm:spPr/>
      <dgm:t>
        <a:bodyPr/>
        <a:lstStyle/>
        <a:p>
          <a:endParaRPr lang="en-US"/>
        </a:p>
      </dgm:t>
    </dgm:pt>
    <dgm:pt modelId="{45C5605F-5DE8-4A31-95B3-CE4A944C75B1}">
      <dgm:prSet/>
      <dgm:spPr/>
      <dgm:t>
        <a:bodyPr/>
        <a:lstStyle/>
        <a:p>
          <a:pPr>
            <a:lnSpc>
              <a:spcPct val="100000"/>
            </a:lnSpc>
            <a:defRPr b="1"/>
          </a:pPr>
          <a:r>
            <a:rPr lang="en-US"/>
            <a:t>Support for Sustainable Economic Activities</a:t>
          </a:r>
        </a:p>
      </dgm:t>
    </dgm:pt>
    <dgm:pt modelId="{DB22B719-0CFE-4686-A27D-74D6C03983E7}" type="parTrans" cxnId="{AB344FEE-FC9B-4A18-9C88-0B7B31A2C13F}">
      <dgm:prSet/>
      <dgm:spPr/>
      <dgm:t>
        <a:bodyPr/>
        <a:lstStyle/>
        <a:p>
          <a:endParaRPr lang="en-US"/>
        </a:p>
      </dgm:t>
    </dgm:pt>
    <dgm:pt modelId="{6D2CC9D5-83AF-45A0-B820-85B95FAEB53C}" type="sibTrans" cxnId="{AB344FEE-FC9B-4A18-9C88-0B7B31A2C13F}">
      <dgm:prSet/>
      <dgm:spPr/>
      <dgm:t>
        <a:bodyPr/>
        <a:lstStyle/>
        <a:p>
          <a:endParaRPr lang="en-US"/>
        </a:p>
      </dgm:t>
    </dgm:pt>
    <dgm:pt modelId="{3795A623-4252-48EC-A7D6-667DDBAAD7A1}">
      <dgm:prSet/>
      <dgm:spPr/>
      <dgm:t>
        <a:bodyPr/>
        <a:lstStyle/>
        <a:p>
          <a:pPr>
            <a:lnSpc>
              <a:spcPct val="100000"/>
            </a:lnSpc>
            <a:defRPr b="1"/>
          </a:pPr>
          <a:r>
            <a:rPr lang="en-US"/>
            <a:t>Strategic Goals</a:t>
          </a:r>
        </a:p>
      </dgm:t>
    </dgm:pt>
    <dgm:pt modelId="{76627052-7CF5-48BA-B09F-C1E3D21E16C8}" type="parTrans" cxnId="{BF8C5601-E0AF-4C5F-9B32-6F35D87FD220}">
      <dgm:prSet/>
      <dgm:spPr/>
      <dgm:t>
        <a:bodyPr/>
        <a:lstStyle/>
        <a:p>
          <a:endParaRPr lang="en-US"/>
        </a:p>
      </dgm:t>
    </dgm:pt>
    <dgm:pt modelId="{E9DC4399-495E-440A-9F35-7FD560E77E3C}" type="sibTrans" cxnId="{BF8C5601-E0AF-4C5F-9B32-6F35D87FD220}">
      <dgm:prSet/>
      <dgm:spPr/>
      <dgm:t>
        <a:bodyPr/>
        <a:lstStyle/>
        <a:p>
          <a:endParaRPr lang="en-US"/>
        </a:p>
      </dgm:t>
    </dgm:pt>
    <dgm:pt modelId="{BC162449-AF9B-4382-BBDB-0AB8D536F070}" type="pres">
      <dgm:prSet presAssocID="{4B2FC34D-A4E7-429E-A2B7-396B8E874735}" presName="root" presStyleCnt="0">
        <dgm:presLayoutVars>
          <dgm:dir/>
          <dgm:resizeHandles val="exact"/>
        </dgm:presLayoutVars>
      </dgm:prSet>
      <dgm:spPr/>
    </dgm:pt>
    <dgm:pt modelId="{D1CA9135-09B4-4F0D-AAFA-CC85E98FC59A}" type="pres">
      <dgm:prSet presAssocID="{AD251B20-B2F1-4B94-BCF3-1E7BD8FF4A2F}" presName="compNode" presStyleCnt="0"/>
      <dgm:spPr/>
    </dgm:pt>
    <dgm:pt modelId="{E1ED5086-385E-4124-A757-8301A3FA935E}" type="pres">
      <dgm:prSet presAssocID="{AD251B20-B2F1-4B94-BCF3-1E7BD8FF4A2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C3D70504-0D85-418E-B570-EA4BAA00D954}" type="pres">
      <dgm:prSet presAssocID="{AD251B20-B2F1-4B94-BCF3-1E7BD8FF4A2F}" presName="iconSpace" presStyleCnt="0"/>
      <dgm:spPr/>
    </dgm:pt>
    <dgm:pt modelId="{E0929A99-5328-49EA-8A00-988A5AB803E8}" type="pres">
      <dgm:prSet presAssocID="{AD251B20-B2F1-4B94-BCF3-1E7BD8FF4A2F}" presName="parTx" presStyleLbl="revTx" presStyleIdx="0" presStyleCnt="16">
        <dgm:presLayoutVars>
          <dgm:chMax val="0"/>
          <dgm:chPref val="0"/>
        </dgm:presLayoutVars>
      </dgm:prSet>
      <dgm:spPr/>
    </dgm:pt>
    <dgm:pt modelId="{D3E43227-A5AD-4470-ABAF-07F7B564326B}" type="pres">
      <dgm:prSet presAssocID="{AD251B20-B2F1-4B94-BCF3-1E7BD8FF4A2F}" presName="txSpace" presStyleCnt="0"/>
      <dgm:spPr/>
    </dgm:pt>
    <dgm:pt modelId="{AA34ED94-8EB7-4379-844A-79FB1A5EF188}" type="pres">
      <dgm:prSet presAssocID="{AD251B20-B2F1-4B94-BCF3-1E7BD8FF4A2F}" presName="desTx" presStyleLbl="revTx" presStyleIdx="1" presStyleCnt="16">
        <dgm:presLayoutVars/>
      </dgm:prSet>
      <dgm:spPr/>
    </dgm:pt>
    <dgm:pt modelId="{C17F6F9F-58D2-45B9-8969-1464854D1E67}" type="pres">
      <dgm:prSet presAssocID="{31AE0193-EA4F-45FD-A14C-07693925F0C5}" presName="sibTrans" presStyleCnt="0"/>
      <dgm:spPr/>
    </dgm:pt>
    <dgm:pt modelId="{E9064682-7CDA-47F3-A094-97D71A1CEE94}" type="pres">
      <dgm:prSet presAssocID="{9810F8FB-4840-48AB-B4F0-9ACF5A0882BE}" presName="compNode" presStyleCnt="0"/>
      <dgm:spPr/>
    </dgm:pt>
    <dgm:pt modelId="{F9787569-EC5F-4291-8C44-FAB37651D71F}" type="pres">
      <dgm:prSet presAssocID="{9810F8FB-4840-48AB-B4F0-9ACF5A0882B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stainability"/>
        </a:ext>
      </dgm:extLst>
    </dgm:pt>
    <dgm:pt modelId="{64F2E7C5-DE40-48C6-BD2F-E5F604F06FBA}" type="pres">
      <dgm:prSet presAssocID="{9810F8FB-4840-48AB-B4F0-9ACF5A0882BE}" presName="iconSpace" presStyleCnt="0"/>
      <dgm:spPr/>
    </dgm:pt>
    <dgm:pt modelId="{4A85DC23-2475-46A8-94D2-5D8A2552BE37}" type="pres">
      <dgm:prSet presAssocID="{9810F8FB-4840-48AB-B4F0-9ACF5A0882BE}" presName="parTx" presStyleLbl="revTx" presStyleIdx="2" presStyleCnt="16">
        <dgm:presLayoutVars>
          <dgm:chMax val="0"/>
          <dgm:chPref val="0"/>
        </dgm:presLayoutVars>
      </dgm:prSet>
      <dgm:spPr/>
    </dgm:pt>
    <dgm:pt modelId="{B68FC04F-EB0B-49D4-9B6C-D902E24C75B7}" type="pres">
      <dgm:prSet presAssocID="{9810F8FB-4840-48AB-B4F0-9ACF5A0882BE}" presName="txSpace" presStyleCnt="0"/>
      <dgm:spPr/>
    </dgm:pt>
    <dgm:pt modelId="{1B96068F-0003-43ED-8085-29562F329C9E}" type="pres">
      <dgm:prSet presAssocID="{9810F8FB-4840-48AB-B4F0-9ACF5A0882BE}" presName="desTx" presStyleLbl="revTx" presStyleIdx="3" presStyleCnt="16">
        <dgm:presLayoutVars/>
      </dgm:prSet>
      <dgm:spPr/>
    </dgm:pt>
    <dgm:pt modelId="{287DA095-CB83-423A-AC1A-B2E1468D0CD6}" type="pres">
      <dgm:prSet presAssocID="{FB063DFB-DC6F-4689-81DE-30AB1983033C}" presName="sibTrans" presStyleCnt="0"/>
      <dgm:spPr/>
    </dgm:pt>
    <dgm:pt modelId="{C9C8E945-16B5-4F1D-AAFF-5C942A146621}" type="pres">
      <dgm:prSet presAssocID="{8A404A66-55C5-421A-85B1-97084A28D284}" presName="compNode" presStyleCnt="0"/>
      <dgm:spPr/>
    </dgm:pt>
    <dgm:pt modelId="{332EB8A0-2D35-45AE-A7BB-E2FEE7C36007}" type="pres">
      <dgm:prSet presAssocID="{8A404A66-55C5-421A-85B1-97084A28D28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3B0A1374-EF0D-4345-994F-3CB23E94FA31}" type="pres">
      <dgm:prSet presAssocID="{8A404A66-55C5-421A-85B1-97084A28D284}" presName="iconSpace" presStyleCnt="0"/>
      <dgm:spPr/>
    </dgm:pt>
    <dgm:pt modelId="{B348E174-6CE4-4930-B121-B1D6FAF961EC}" type="pres">
      <dgm:prSet presAssocID="{8A404A66-55C5-421A-85B1-97084A28D284}" presName="parTx" presStyleLbl="revTx" presStyleIdx="4" presStyleCnt="16">
        <dgm:presLayoutVars>
          <dgm:chMax val="0"/>
          <dgm:chPref val="0"/>
        </dgm:presLayoutVars>
      </dgm:prSet>
      <dgm:spPr/>
    </dgm:pt>
    <dgm:pt modelId="{E9227962-8CF2-43C8-AA39-D1E412432A29}" type="pres">
      <dgm:prSet presAssocID="{8A404A66-55C5-421A-85B1-97084A28D284}" presName="txSpace" presStyleCnt="0"/>
      <dgm:spPr/>
    </dgm:pt>
    <dgm:pt modelId="{88E80B98-020C-4A05-BD26-353ACB2C1BD6}" type="pres">
      <dgm:prSet presAssocID="{8A404A66-55C5-421A-85B1-97084A28D284}" presName="desTx" presStyleLbl="revTx" presStyleIdx="5" presStyleCnt="16">
        <dgm:presLayoutVars/>
      </dgm:prSet>
      <dgm:spPr/>
    </dgm:pt>
    <dgm:pt modelId="{501B28CC-944B-468F-8449-E2F4B69A842C}" type="pres">
      <dgm:prSet presAssocID="{65765F80-9B51-4AFF-8DB8-5CD74A4FD4DA}" presName="sibTrans" presStyleCnt="0"/>
      <dgm:spPr/>
    </dgm:pt>
    <dgm:pt modelId="{A6E1ED85-E49F-40AA-B9F0-3D2E0FAD453E}" type="pres">
      <dgm:prSet presAssocID="{38CF3DFA-BE36-4C77-BF58-E85243077EE2}" presName="compNode" presStyleCnt="0"/>
      <dgm:spPr/>
    </dgm:pt>
    <dgm:pt modelId="{06AE6A87-40C2-4598-B3B4-48F023B09297}" type="pres">
      <dgm:prSet presAssocID="{38CF3DFA-BE36-4C77-BF58-E85243077EE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796AD3B0-BC5E-46A4-8C59-B15209FFCADA}" type="pres">
      <dgm:prSet presAssocID="{38CF3DFA-BE36-4C77-BF58-E85243077EE2}" presName="iconSpace" presStyleCnt="0"/>
      <dgm:spPr/>
    </dgm:pt>
    <dgm:pt modelId="{82B42282-10EC-46CB-A8D0-9A3B04270AA1}" type="pres">
      <dgm:prSet presAssocID="{38CF3DFA-BE36-4C77-BF58-E85243077EE2}" presName="parTx" presStyleLbl="revTx" presStyleIdx="6" presStyleCnt="16">
        <dgm:presLayoutVars>
          <dgm:chMax val="0"/>
          <dgm:chPref val="0"/>
        </dgm:presLayoutVars>
      </dgm:prSet>
      <dgm:spPr/>
    </dgm:pt>
    <dgm:pt modelId="{C75F2893-9AA5-4E03-8568-54EDF09043E3}" type="pres">
      <dgm:prSet presAssocID="{38CF3DFA-BE36-4C77-BF58-E85243077EE2}" presName="txSpace" presStyleCnt="0"/>
      <dgm:spPr/>
    </dgm:pt>
    <dgm:pt modelId="{400E9F04-5B48-4A1F-9F7C-731A43C94E21}" type="pres">
      <dgm:prSet presAssocID="{38CF3DFA-BE36-4C77-BF58-E85243077EE2}" presName="desTx" presStyleLbl="revTx" presStyleIdx="7" presStyleCnt="16">
        <dgm:presLayoutVars/>
      </dgm:prSet>
      <dgm:spPr/>
    </dgm:pt>
    <dgm:pt modelId="{E6E1F34A-B790-4ED1-86AE-2704A356861E}" type="pres">
      <dgm:prSet presAssocID="{FE34C9C2-759D-44AC-941B-EDFA60457698}" presName="sibTrans" presStyleCnt="0"/>
      <dgm:spPr/>
    </dgm:pt>
    <dgm:pt modelId="{59EA1164-C77E-41C2-A9C0-F64BA27E0D55}" type="pres">
      <dgm:prSet presAssocID="{50933D5B-EB4B-4C92-83C7-8062B3658A39}" presName="compNode" presStyleCnt="0"/>
      <dgm:spPr/>
    </dgm:pt>
    <dgm:pt modelId="{344FB9F4-07E8-4A30-972B-2844D264243C}" type="pres">
      <dgm:prSet presAssocID="{50933D5B-EB4B-4C92-83C7-8062B3658A3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ins"/>
        </a:ext>
      </dgm:extLst>
    </dgm:pt>
    <dgm:pt modelId="{307BD94C-50BE-4312-9F94-40B931EB67E2}" type="pres">
      <dgm:prSet presAssocID="{50933D5B-EB4B-4C92-83C7-8062B3658A39}" presName="iconSpace" presStyleCnt="0"/>
      <dgm:spPr/>
    </dgm:pt>
    <dgm:pt modelId="{EE87B4F0-CDC5-47A3-9EF2-FD7B6BB4E450}" type="pres">
      <dgm:prSet presAssocID="{50933D5B-EB4B-4C92-83C7-8062B3658A39}" presName="parTx" presStyleLbl="revTx" presStyleIdx="8" presStyleCnt="16">
        <dgm:presLayoutVars>
          <dgm:chMax val="0"/>
          <dgm:chPref val="0"/>
        </dgm:presLayoutVars>
      </dgm:prSet>
      <dgm:spPr/>
    </dgm:pt>
    <dgm:pt modelId="{77ACB102-9475-43FF-934D-C93465B19F9A}" type="pres">
      <dgm:prSet presAssocID="{50933D5B-EB4B-4C92-83C7-8062B3658A39}" presName="txSpace" presStyleCnt="0"/>
      <dgm:spPr/>
    </dgm:pt>
    <dgm:pt modelId="{DD9732BE-AA34-4B2D-BABA-6F4AC33054B4}" type="pres">
      <dgm:prSet presAssocID="{50933D5B-EB4B-4C92-83C7-8062B3658A39}" presName="desTx" presStyleLbl="revTx" presStyleIdx="9" presStyleCnt="16">
        <dgm:presLayoutVars/>
      </dgm:prSet>
      <dgm:spPr/>
    </dgm:pt>
    <dgm:pt modelId="{08C51E23-F723-4A3C-BACE-831EA1EA37DF}" type="pres">
      <dgm:prSet presAssocID="{D691A11E-0C6E-4230-A8D3-1D02FACA7101}" presName="sibTrans" presStyleCnt="0"/>
      <dgm:spPr/>
    </dgm:pt>
    <dgm:pt modelId="{1936F44B-B736-4167-9D69-50401D16C648}" type="pres">
      <dgm:prSet presAssocID="{04A2D913-ACFA-48AE-8C9B-26DED750095D}" presName="compNode" presStyleCnt="0"/>
      <dgm:spPr/>
    </dgm:pt>
    <dgm:pt modelId="{DD6D69B1-0246-4AFD-BC9A-C2D7B7323889}" type="pres">
      <dgm:prSet presAssocID="{04A2D913-ACFA-48AE-8C9B-26DED750095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pward trend"/>
        </a:ext>
      </dgm:extLst>
    </dgm:pt>
    <dgm:pt modelId="{D47EFE94-5873-44C2-A855-FB0B5F36B72B}" type="pres">
      <dgm:prSet presAssocID="{04A2D913-ACFA-48AE-8C9B-26DED750095D}" presName="iconSpace" presStyleCnt="0"/>
      <dgm:spPr/>
    </dgm:pt>
    <dgm:pt modelId="{53E84218-E141-4A03-BDFD-2A2F0A48EBE6}" type="pres">
      <dgm:prSet presAssocID="{04A2D913-ACFA-48AE-8C9B-26DED750095D}" presName="parTx" presStyleLbl="revTx" presStyleIdx="10" presStyleCnt="16">
        <dgm:presLayoutVars>
          <dgm:chMax val="0"/>
          <dgm:chPref val="0"/>
        </dgm:presLayoutVars>
      </dgm:prSet>
      <dgm:spPr/>
    </dgm:pt>
    <dgm:pt modelId="{D1AF4D33-C3E6-4826-B716-27AD25EEFACE}" type="pres">
      <dgm:prSet presAssocID="{04A2D913-ACFA-48AE-8C9B-26DED750095D}" presName="txSpace" presStyleCnt="0"/>
      <dgm:spPr/>
    </dgm:pt>
    <dgm:pt modelId="{F9651716-8E64-4949-9D82-8A12F5E5F0D6}" type="pres">
      <dgm:prSet presAssocID="{04A2D913-ACFA-48AE-8C9B-26DED750095D}" presName="desTx" presStyleLbl="revTx" presStyleIdx="11" presStyleCnt="16">
        <dgm:presLayoutVars/>
      </dgm:prSet>
      <dgm:spPr/>
    </dgm:pt>
    <dgm:pt modelId="{7DB5105D-F0EC-440B-82E6-FE57FB6C8778}" type="pres">
      <dgm:prSet presAssocID="{07089593-2DF2-4255-8173-105F7DFCF1CE}" presName="sibTrans" presStyleCnt="0"/>
      <dgm:spPr/>
    </dgm:pt>
    <dgm:pt modelId="{9BB72CAB-A942-4EBB-8A2D-190B6F827730}" type="pres">
      <dgm:prSet presAssocID="{45C5605F-5DE8-4A31-95B3-CE4A944C75B1}" presName="compNode" presStyleCnt="0"/>
      <dgm:spPr/>
    </dgm:pt>
    <dgm:pt modelId="{6055F71C-97B5-460F-87AE-886FA5659874}" type="pres">
      <dgm:prSet presAssocID="{45C5605F-5DE8-4A31-95B3-CE4A944C75B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eciduous tree"/>
        </a:ext>
      </dgm:extLst>
    </dgm:pt>
    <dgm:pt modelId="{419EF9AB-33B9-4D1C-B83D-9E38EE04E2B6}" type="pres">
      <dgm:prSet presAssocID="{45C5605F-5DE8-4A31-95B3-CE4A944C75B1}" presName="iconSpace" presStyleCnt="0"/>
      <dgm:spPr/>
    </dgm:pt>
    <dgm:pt modelId="{2E6544C1-BC22-4A76-9223-DD38C07B8559}" type="pres">
      <dgm:prSet presAssocID="{45C5605F-5DE8-4A31-95B3-CE4A944C75B1}" presName="parTx" presStyleLbl="revTx" presStyleIdx="12" presStyleCnt="16">
        <dgm:presLayoutVars>
          <dgm:chMax val="0"/>
          <dgm:chPref val="0"/>
        </dgm:presLayoutVars>
      </dgm:prSet>
      <dgm:spPr/>
    </dgm:pt>
    <dgm:pt modelId="{D71C5C34-9D61-4AD9-ADD6-30D49B5BD4BA}" type="pres">
      <dgm:prSet presAssocID="{45C5605F-5DE8-4A31-95B3-CE4A944C75B1}" presName="txSpace" presStyleCnt="0"/>
      <dgm:spPr/>
    </dgm:pt>
    <dgm:pt modelId="{80FEF957-6B74-449D-8277-FA3FFE7CA090}" type="pres">
      <dgm:prSet presAssocID="{45C5605F-5DE8-4A31-95B3-CE4A944C75B1}" presName="desTx" presStyleLbl="revTx" presStyleIdx="13" presStyleCnt="16">
        <dgm:presLayoutVars/>
      </dgm:prSet>
      <dgm:spPr/>
    </dgm:pt>
    <dgm:pt modelId="{F0C9F54A-C8BF-4129-BCA2-E380FB7C9731}" type="pres">
      <dgm:prSet presAssocID="{6D2CC9D5-83AF-45A0-B820-85B95FAEB53C}" presName="sibTrans" presStyleCnt="0"/>
      <dgm:spPr/>
    </dgm:pt>
    <dgm:pt modelId="{0098416F-5A4F-4A02-B9EB-64C12C965E09}" type="pres">
      <dgm:prSet presAssocID="{3795A623-4252-48EC-A7D6-667DDBAAD7A1}" presName="compNode" presStyleCnt="0"/>
      <dgm:spPr/>
    </dgm:pt>
    <dgm:pt modelId="{3506BD7D-5E70-4A2D-A67B-0865D1535D05}" type="pres">
      <dgm:prSet presAssocID="{3795A623-4252-48EC-A7D6-667DDBAAD7A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Earth Globe Americas"/>
        </a:ext>
      </dgm:extLst>
    </dgm:pt>
    <dgm:pt modelId="{F5543124-53F8-4E0D-8180-0D6A64B0142B}" type="pres">
      <dgm:prSet presAssocID="{3795A623-4252-48EC-A7D6-667DDBAAD7A1}" presName="iconSpace" presStyleCnt="0"/>
      <dgm:spPr/>
    </dgm:pt>
    <dgm:pt modelId="{E9B35D33-2E40-476D-A9C3-3FAEC0E508CB}" type="pres">
      <dgm:prSet presAssocID="{3795A623-4252-48EC-A7D6-667DDBAAD7A1}" presName="parTx" presStyleLbl="revTx" presStyleIdx="14" presStyleCnt="16">
        <dgm:presLayoutVars>
          <dgm:chMax val="0"/>
          <dgm:chPref val="0"/>
        </dgm:presLayoutVars>
      </dgm:prSet>
      <dgm:spPr/>
    </dgm:pt>
    <dgm:pt modelId="{FAC2E50F-9FF7-4F17-BC8C-14782D67B93C}" type="pres">
      <dgm:prSet presAssocID="{3795A623-4252-48EC-A7D6-667DDBAAD7A1}" presName="txSpace" presStyleCnt="0"/>
      <dgm:spPr/>
    </dgm:pt>
    <dgm:pt modelId="{42CBBB7F-923A-4649-BE2B-BA7BFC5D4710}" type="pres">
      <dgm:prSet presAssocID="{3795A623-4252-48EC-A7D6-667DDBAAD7A1}" presName="desTx" presStyleLbl="revTx" presStyleIdx="15" presStyleCnt="16">
        <dgm:presLayoutVars/>
      </dgm:prSet>
      <dgm:spPr/>
    </dgm:pt>
  </dgm:ptLst>
  <dgm:cxnLst>
    <dgm:cxn modelId="{BF8C5601-E0AF-4C5F-9B32-6F35D87FD220}" srcId="{4B2FC34D-A4E7-429E-A2B7-396B8E874735}" destId="{3795A623-4252-48EC-A7D6-667DDBAAD7A1}" srcOrd="7" destOrd="0" parTransId="{76627052-7CF5-48BA-B09F-C1E3D21E16C8}" sibTransId="{E9DC4399-495E-440A-9F35-7FD560E77E3C}"/>
    <dgm:cxn modelId="{A79CE63A-517B-4EFE-B88D-925D4FC88270}" type="presOf" srcId="{50933D5B-EB4B-4C92-83C7-8062B3658A39}" destId="{EE87B4F0-CDC5-47A3-9EF2-FD7B6BB4E450}" srcOrd="0" destOrd="0" presId="urn:microsoft.com/office/officeart/2018/5/layout/CenteredIconLabelDescriptionList"/>
    <dgm:cxn modelId="{869E525C-3100-4AEF-A435-869EF1F340C7}" srcId="{4B2FC34D-A4E7-429E-A2B7-396B8E874735}" destId="{38CF3DFA-BE36-4C77-BF58-E85243077EE2}" srcOrd="3" destOrd="0" parTransId="{49A2FE51-F7D2-401F-ADF0-6A09AC6C1E38}" sibTransId="{FE34C9C2-759D-44AC-941B-EDFA60457698}"/>
    <dgm:cxn modelId="{4E61FB61-517D-4E2A-9594-62972BC1C7B7}" type="presOf" srcId="{AD251B20-B2F1-4B94-BCF3-1E7BD8FF4A2F}" destId="{E0929A99-5328-49EA-8A00-988A5AB803E8}" srcOrd="0" destOrd="0" presId="urn:microsoft.com/office/officeart/2018/5/layout/CenteredIconLabelDescriptionList"/>
    <dgm:cxn modelId="{17F9216C-2E1D-490D-B3AA-EB574E35598C}" type="presOf" srcId="{04A2D913-ACFA-48AE-8C9B-26DED750095D}" destId="{53E84218-E141-4A03-BDFD-2A2F0A48EBE6}" srcOrd="0" destOrd="0" presId="urn:microsoft.com/office/officeart/2018/5/layout/CenteredIconLabelDescriptionList"/>
    <dgm:cxn modelId="{A51E7D6D-A9DE-4C6A-9B95-4DF3BABAE055}" type="presOf" srcId="{45C5605F-5DE8-4A31-95B3-CE4A944C75B1}" destId="{2E6544C1-BC22-4A76-9223-DD38C07B8559}" srcOrd="0" destOrd="0" presId="urn:microsoft.com/office/officeart/2018/5/layout/CenteredIconLabelDescriptionList"/>
    <dgm:cxn modelId="{C8158454-2E27-44A1-89DD-08B615D5FDDF}" type="presOf" srcId="{9810F8FB-4840-48AB-B4F0-9ACF5A0882BE}" destId="{4A85DC23-2475-46A8-94D2-5D8A2552BE37}" srcOrd="0" destOrd="0" presId="urn:microsoft.com/office/officeart/2018/5/layout/CenteredIconLabelDescriptionList"/>
    <dgm:cxn modelId="{995F907F-D882-4E6F-B677-39593D9B9432}" srcId="{4B2FC34D-A4E7-429E-A2B7-396B8E874735}" destId="{AD251B20-B2F1-4B94-BCF3-1E7BD8FF4A2F}" srcOrd="0" destOrd="0" parTransId="{0DEF74CB-3F99-4628-AAB8-FACD10BAE8B4}" sibTransId="{31AE0193-EA4F-45FD-A14C-07693925F0C5}"/>
    <dgm:cxn modelId="{8AAE7097-F6B8-4FFA-9807-BD9D0AC20F76}" type="presOf" srcId="{3795A623-4252-48EC-A7D6-667DDBAAD7A1}" destId="{E9B35D33-2E40-476D-A9C3-3FAEC0E508CB}" srcOrd="0" destOrd="0" presId="urn:microsoft.com/office/officeart/2018/5/layout/CenteredIconLabelDescriptionList"/>
    <dgm:cxn modelId="{BFDEE2A9-5A5D-43DF-8975-DF21CACF5AB6}" type="presOf" srcId="{38CF3DFA-BE36-4C77-BF58-E85243077EE2}" destId="{82B42282-10EC-46CB-A8D0-9A3B04270AA1}" srcOrd="0" destOrd="0" presId="urn:microsoft.com/office/officeart/2018/5/layout/CenteredIconLabelDescriptionList"/>
    <dgm:cxn modelId="{7312CFB4-CE3A-456A-965E-947FC4DC60B5}" type="presOf" srcId="{4B2FC34D-A4E7-429E-A2B7-396B8E874735}" destId="{BC162449-AF9B-4382-BBDB-0AB8D536F070}" srcOrd="0" destOrd="0" presId="urn:microsoft.com/office/officeart/2018/5/layout/CenteredIconLabelDescriptionList"/>
    <dgm:cxn modelId="{D3A4FFC7-F430-46DB-B4F1-1BBFCFE905D9}" srcId="{4B2FC34D-A4E7-429E-A2B7-396B8E874735}" destId="{04A2D913-ACFA-48AE-8C9B-26DED750095D}" srcOrd="5" destOrd="0" parTransId="{A60C53EB-B20F-46D3-AB56-08A010EF178F}" sibTransId="{07089593-2DF2-4255-8173-105F7DFCF1CE}"/>
    <dgm:cxn modelId="{DDB79EE3-9574-453D-89B7-C016BCBD2271}" type="presOf" srcId="{8A404A66-55C5-421A-85B1-97084A28D284}" destId="{B348E174-6CE4-4930-B121-B1D6FAF961EC}" srcOrd="0" destOrd="0" presId="urn:microsoft.com/office/officeart/2018/5/layout/CenteredIconLabelDescriptionList"/>
    <dgm:cxn modelId="{AB344FEE-FC9B-4A18-9C88-0B7B31A2C13F}" srcId="{4B2FC34D-A4E7-429E-A2B7-396B8E874735}" destId="{45C5605F-5DE8-4A31-95B3-CE4A944C75B1}" srcOrd="6" destOrd="0" parTransId="{DB22B719-0CFE-4686-A27D-74D6C03983E7}" sibTransId="{6D2CC9D5-83AF-45A0-B820-85B95FAEB53C}"/>
    <dgm:cxn modelId="{B89AB5F1-03B1-4B72-8B5D-C8A1999C8B8E}" srcId="{4B2FC34D-A4E7-429E-A2B7-396B8E874735}" destId="{9810F8FB-4840-48AB-B4F0-9ACF5A0882BE}" srcOrd="1" destOrd="0" parTransId="{239C4EA1-4D06-46B6-ADA9-767A62B05756}" sibTransId="{FB063DFB-DC6F-4689-81DE-30AB1983033C}"/>
    <dgm:cxn modelId="{918E4DF6-774C-4B6D-B1CA-5CA426DB220D}" srcId="{4B2FC34D-A4E7-429E-A2B7-396B8E874735}" destId="{8A404A66-55C5-421A-85B1-97084A28D284}" srcOrd="2" destOrd="0" parTransId="{9EA13733-D704-4A8C-BD58-513206C5E626}" sibTransId="{65765F80-9B51-4AFF-8DB8-5CD74A4FD4DA}"/>
    <dgm:cxn modelId="{838A22FF-4423-4ED3-AC3F-404ABC97078A}" srcId="{4B2FC34D-A4E7-429E-A2B7-396B8E874735}" destId="{50933D5B-EB4B-4C92-83C7-8062B3658A39}" srcOrd="4" destOrd="0" parTransId="{EC6B9DAA-C9CB-4CA1-AA99-09C4DA3B8E97}" sibTransId="{D691A11E-0C6E-4230-A8D3-1D02FACA7101}"/>
    <dgm:cxn modelId="{13E8AB0A-E07F-4005-993D-E5622E42A19D}" type="presParOf" srcId="{BC162449-AF9B-4382-BBDB-0AB8D536F070}" destId="{D1CA9135-09B4-4F0D-AAFA-CC85E98FC59A}" srcOrd="0" destOrd="0" presId="urn:microsoft.com/office/officeart/2018/5/layout/CenteredIconLabelDescriptionList"/>
    <dgm:cxn modelId="{2D417977-B6E8-41B9-B659-961C2E200DA2}" type="presParOf" srcId="{D1CA9135-09B4-4F0D-AAFA-CC85E98FC59A}" destId="{E1ED5086-385E-4124-A757-8301A3FA935E}" srcOrd="0" destOrd="0" presId="urn:microsoft.com/office/officeart/2018/5/layout/CenteredIconLabelDescriptionList"/>
    <dgm:cxn modelId="{FAFB841C-FD38-476D-8DB2-98356A625975}" type="presParOf" srcId="{D1CA9135-09B4-4F0D-AAFA-CC85E98FC59A}" destId="{C3D70504-0D85-418E-B570-EA4BAA00D954}" srcOrd="1" destOrd="0" presId="urn:microsoft.com/office/officeart/2018/5/layout/CenteredIconLabelDescriptionList"/>
    <dgm:cxn modelId="{A7AA328C-E9B5-4725-9569-412CB108ECDA}" type="presParOf" srcId="{D1CA9135-09B4-4F0D-AAFA-CC85E98FC59A}" destId="{E0929A99-5328-49EA-8A00-988A5AB803E8}" srcOrd="2" destOrd="0" presId="urn:microsoft.com/office/officeart/2018/5/layout/CenteredIconLabelDescriptionList"/>
    <dgm:cxn modelId="{A4481536-4B70-47A3-B079-B5C7843D9111}" type="presParOf" srcId="{D1CA9135-09B4-4F0D-AAFA-CC85E98FC59A}" destId="{D3E43227-A5AD-4470-ABAF-07F7B564326B}" srcOrd="3" destOrd="0" presId="urn:microsoft.com/office/officeart/2018/5/layout/CenteredIconLabelDescriptionList"/>
    <dgm:cxn modelId="{D3E04B9C-F88B-499A-A3C4-CF426718D2C9}" type="presParOf" srcId="{D1CA9135-09B4-4F0D-AAFA-CC85E98FC59A}" destId="{AA34ED94-8EB7-4379-844A-79FB1A5EF188}" srcOrd="4" destOrd="0" presId="urn:microsoft.com/office/officeart/2018/5/layout/CenteredIconLabelDescriptionList"/>
    <dgm:cxn modelId="{87DEDB28-A750-40B6-91A0-D239E537D2AA}" type="presParOf" srcId="{BC162449-AF9B-4382-BBDB-0AB8D536F070}" destId="{C17F6F9F-58D2-45B9-8969-1464854D1E67}" srcOrd="1" destOrd="0" presId="urn:microsoft.com/office/officeart/2018/5/layout/CenteredIconLabelDescriptionList"/>
    <dgm:cxn modelId="{0935B50A-509B-4E53-A9B7-D5F1EC2950F8}" type="presParOf" srcId="{BC162449-AF9B-4382-BBDB-0AB8D536F070}" destId="{E9064682-7CDA-47F3-A094-97D71A1CEE94}" srcOrd="2" destOrd="0" presId="urn:microsoft.com/office/officeart/2018/5/layout/CenteredIconLabelDescriptionList"/>
    <dgm:cxn modelId="{B02DF96B-E510-434E-8053-B0835F8351D5}" type="presParOf" srcId="{E9064682-7CDA-47F3-A094-97D71A1CEE94}" destId="{F9787569-EC5F-4291-8C44-FAB37651D71F}" srcOrd="0" destOrd="0" presId="urn:microsoft.com/office/officeart/2018/5/layout/CenteredIconLabelDescriptionList"/>
    <dgm:cxn modelId="{3C2F304E-4127-48C1-AA6B-0DD413DD8A15}" type="presParOf" srcId="{E9064682-7CDA-47F3-A094-97D71A1CEE94}" destId="{64F2E7C5-DE40-48C6-BD2F-E5F604F06FBA}" srcOrd="1" destOrd="0" presId="urn:microsoft.com/office/officeart/2018/5/layout/CenteredIconLabelDescriptionList"/>
    <dgm:cxn modelId="{0085CE13-66F9-4666-BE7C-AD237D1B00BB}" type="presParOf" srcId="{E9064682-7CDA-47F3-A094-97D71A1CEE94}" destId="{4A85DC23-2475-46A8-94D2-5D8A2552BE37}" srcOrd="2" destOrd="0" presId="urn:microsoft.com/office/officeart/2018/5/layout/CenteredIconLabelDescriptionList"/>
    <dgm:cxn modelId="{CBA2D439-B2A2-4A74-B707-3EC47D2A6EB4}" type="presParOf" srcId="{E9064682-7CDA-47F3-A094-97D71A1CEE94}" destId="{B68FC04F-EB0B-49D4-9B6C-D902E24C75B7}" srcOrd="3" destOrd="0" presId="urn:microsoft.com/office/officeart/2018/5/layout/CenteredIconLabelDescriptionList"/>
    <dgm:cxn modelId="{4F0EF4EF-E7F4-4004-A92B-A280A60DEC0D}" type="presParOf" srcId="{E9064682-7CDA-47F3-A094-97D71A1CEE94}" destId="{1B96068F-0003-43ED-8085-29562F329C9E}" srcOrd="4" destOrd="0" presId="urn:microsoft.com/office/officeart/2018/5/layout/CenteredIconLabelDescriptionList"/>
    <dgm:cxn modelId="{6AF70CAE-CDB2-42F6-BEE0-5186902EF400}" type="presParOf" srcId="{BC162449-AF9B-4382-BBDB-0AB8D536F070}" destId="{287DA095-CB83-423A-AC1A-B2E1468D0CD6}" srcOrd="3" destOrd="0" presId="urn:microsoft.com/office/officeart/2018/5/layout/CenteredIconLabelDescriptionList"/>
    <dgm:cxn modelId="{5827DD8C-A694-4E85-925D-E0B0D79EA419}" type="presParOf" srcId="{BC162449-AF9B-4382-BBDB-0AB8D536F070}" destId="{C9C8E945-16B5-4F1D-AAFF-5C942A146621}" srcOrd="4" destOrd="0" presId="urn:microsoft.com/office/officeart/2018/5/layout/CenteredIconLabelDescriptionList"/>
    <dgm:cxn modelId="{A1D16B12-3EE2-4D0C-B89E-50F9887F5AEF}" type="presParOf" srcId="{C9C8E945-16B5-4F1D-AAFF-5C942A146621}" destId="{332EB8A0-2D35-45AE-A7BB-E2FEE7C36007}" srcOrd="0" destOrd="0" presId="urn:microsoft.com/office/officeart/2018/5/layout/CenteredIconLabelDescriptionList"/>
    <dgm:cxn modelId="{ADC64DA0-8B53-4E3A-852A-15B4A3E66F40}" type="presParOf" srcId="{C9C8E945-16B5-4F1D-AAFF-5C942A146621}" destId="{3B0A1374-EF0D-4345-994F-3CB23E94FA31}" srcOrd="1" destOrd="0" presId="urn:microsoft.com/office/officeart/2018/5/layout/CenteredIconLabelDescriptionList"/>
    <dgm:cxn modelId="{17C98924-3715-4DEF-9D29-1C394B6A117D}" type="presParOf" srcId="{C9C8E945-16B5-4F1D-AAFF-5C942A146621}" destId="{B348E174-6CE4-4930-B121-B1D6FAF961EC}" srcOrd="2" destOrd="0" presId="urn:microsoft.com/office/officeart/2018/5/layout/CenteredIconLabelDescriptionList"/>
    <dgm:cxn modelId="{58BC3039-8AE6-4859-B183-17CDC5200703}" type="presParOf" srcId="{C9C8E945-16B5-4F1D-AAFF-5C942A146621}" destId="{E9227962-8CF2-43C8-AA39-D1E412432A29}" srcOrd="3" destOrd="0" presId="urn:microsoft.com/office/officeart/2018/5/layout/CenteredIconLabelDescriptionList"/>
    <dgm:cxn modelId="{340897A7-06DF-4E78-8798-26FD1C08A148}" type="presParOf" srcId="{C9C8E945-16B5-4F1D-AAFF-5C942A146621}" destId="{88E80B98-020C-4A05-BD26-353ACB2C1BD6}" srcOrd="4" destOrd="0" presId="urn:microsoft.com/office/officeart/2018/5/layout/CenteredIconLabelDescriptionList"/>
    <dgm:cxn modelId="{AB797400-BE4A-4AE6-8C6C-DA5B1FD909B6}" type="presParOf" srcId="{BC162449-AF9B-4382-BBDB-0AB8D536F070}" destId="{501B28CC-944B-468F-8449-E2F4B69A842C}" srcOrd="5" destOrd="0" presId="urn:microsoft.com/office/officeart/2018/5/layout/CenteredIconLabelDescriptionList"/>
    <dgm:cxn modelId="{3A708C04-E481-4BA3-B80B-0F18FD0DD3FB}" type="presParOf" srcId="{BC162449-AF9B-4382-BBDB-0AB8D536F070}" destId="{A6E1ED85-E49F-40AA-B9F0-3D2E0FAD453E}" srcOrd="6" destOrd="0" presId="urn:microsoft.com/office/officeart/2018/5/layout/CenteredIconLabelDescriptionList"/>
    <dgm:cxn modelId="{2B8DE4BF-E8C7-4571-AE28-D5FB98A9EB89}" type="presParOf" srcId="{A6E1ED85-E49F-40AA-B9F0-3D2E0FAD453E}" destId="{06AE6A87-40C2-4598-B3B4-48F023B09297}" srcOrd="0" destOrd="0" presId="urn:microsoft.com/office/officeart/2018/5/layout/CenteredIconLabelDescriptionList"/>
    <dgm:cxn modelId="{2AB76787-D1FC-48E3-B6E6-4166F430B3D0}" type="presParOf" srcId="{A6E1ED85-E49F-40AA-B9F0-3D2E0FAD453E}" destId="{796AD3B0-BC5E-46A4-8C59-B15209FFCADA}" srcOrd="1" destOrd="0" presId="urn:microsoft.com/office/officeart/2018/5/layout/CenteredIconLabelDescriptionList"/>
    <dgm:cxn modelId="{8319A701-3B11-43CD-A48A-1ED4F8E5287A}" type="presParOf" srcId="{A6E1ED85-E49F-40AA-B9F0-3D2E0FAD453E}" destId="{82B42282-10EC-46CB-A8D0-9A3B04270AA1}" srcOrd="2" destOrd="0" presId="urn:microsoft.com/office/officeart/2018/5/layout/CenteredIconLabelDescriptionList"/>
    <dgm:cxn modelId="{6808784F-9411-4AA4-9A4D-0EECCC026EC7}" type="presParOf" srcId="{A6E1ED85-E49F-40AA-B9F0-3D2E0FAD453E}" destId="{C75F2893-9AA5-4E03-8568-54EDF09043E3}" srcOrd="3" destOrd="0" presId="urn:microsoft.com/office/officeart/2018/5/layout/CenteredIconLabelDescriptionList"/>
    <dgm:cxn modelId="{5574E516-104D-4C17-8866-DB1C4E2FA438}" type="presParOf" srcId="{A6E1ED85-E49F-40AA-B9F0-3D2E0FAD453E}" destId="{400E9F04-5B48-4A1F-9F7C-731A43C94E21}" srcOrd="4" destOrd="0" presId="urn:microsoft.com/office/officeart/2018/5/layout/CenteredIconLabelDescriptionList"/>
    <dgm:cxn modelId="{96C9C308-7E1A-4A93-AEA0-C4611EFF62FC}" type="presParOf" srcId="{BC162449-AF9B-4382-BBDB-0AB8D536F070}" destId="{E6E1F34A-B790-4ED1-86AE-2704A356861E}" srcOrd="7" destOrd="0" presId="urn:microsoft.com/office/officeart/2018/5/layout/CenteredIconLabelDescriptionList"/>
    <dgm:cxn modelId="{8B33FC11-F6B1-4A75-A915-CC388E22A018}" type="presParOf" srcId="{BC162449-AF9B-4382-BBDB-0AB8D536F070}" destId="{59EA1164-C77E-41C2-A9C0-F64BA27E0D55}" srcOrd="8" destOrd="0" presId="urn:microsoft.com/office/officeart/2018/5/layout/CenteredIconLabelDescriptionList"/>
    <dgm:cxn modelId="{9166B5BC-B5FF-43A6-AD93-5E8ED7076529}" type="presParOf" srcId="{59EA1164-C77E-41C2-A9C0-F64BA27E0D55}" destId="{344FB9F4-07E8-4A30-972B-2844D264243C}" srcOrd="0" destOrd="0" presId="urn:microsoft.com/office/officeart/2018/5/layout/CenteredIconLabelDescriptionList"/>
    <dgm:cxn modelId="{94B4A8F9-4C26-4DB8-822B-08CA39CA1CE1}" type="presParOf" srcId="{59EA1164-C77E-41C2-A9C0-F64BA27E0D55}" destId="{307BD94C-50BE-4312-9F94-40B931EB67E2}" srcOrd="1" destOrd="0" presId="urn:microsoft.com/office/officeart/2018/5/layout/CenteredIconLabelDescriptionList"/>
    <dgm:cxn modelId="{1CE24A85-12B1-4BF7-89BB-08F023C28AA3}" type="presParOf" srcId="{59EA1164-C77E-41C2-A9C0-F64BA27E0D55}" destId="{EE87B4F0-CDC5-47A3-9EF2-FD7B6BB4E450}" srcOrd="2" destOrd="0" presId="urn:microsoft.com/office/officeart/2018/5/layout/CenteredIconLabelDescriptionList"/>
    <dgm:cxn modelId="{A8B024E0-B525-415D-A712-D5E3AB6C792B}" type="presParOf" srcId="{59EA1164-C77E-41C2-A9C0-F64BA27E0D55}" destId="{77ACB102-9475-43FF-934D-C93465B19F9A}" srcOrd="3" destOrd="0" presId="urn:microsoft.com/office/officeart/2018/5/layout/CenteredIconLabelDescriptionList"/>
    <dgm:cxn modelId="{972095AF-F76C-41AA-B898-D1C4D469F505}" type="presParOf" srcId="{59EA1164-C77E-41C2-A9C0-F64BA27E0D55}" destId="{DD9732BE-AA34-4B2D-BABA-6F4AC33054B4}" srcOrd="4" destOrd="0" presId="urn:microsoft.com/office/officeart/2018/5/layout/CenteredIconLabelDescriptionList"/>
    <dgm:cxn modelId="{1B4D2918-1AAB-4705-A7EC-0D979750BCDE}" type="presParOf" srcId="{BC162449-AF9B-4382-BBDB-0AB8D536F070}" destId="{08C51E23-F723-4A3C-BACE-831EA1EA37DF}" srcOrd="9" destOrd="0" presId="urn:microsoft.com/office/officeart/2018/5/layout/CenteredIconLabelDescriptionList"/>
    <dgm:cxn modelId="{5F6C3056-5A9C-469A-ABE2-1832F80BB182}" type="presParOf" srcId="{BC162449-AF9B-4382-BBDB-0AB8D536F070}" destId="{1936F44B-B736-4167-9D69-50401D16C648}" srcOrd="10" destOrd="0" presId="urn:microsoft.com/office/officeart/2018/5/layout/CenteredIconLabelDescriptionList"/>
    <dgm:cxn modelId="{A1E966BC-BF44-4DE7-8A9C-98BA9A4FE042}" type="presParOf" srcId="{1936F44B-B736-4167-9D69-50401D16C648}" destId="{DD6D69B1-0246-4AFD-BC9A-C2D7B7323889}" srcOrd="0" destOrd="0" presId="urn:microsoft.com/office/officeart/2018/5/layout/CenteredIconLabelDescriptionList"/>
    <dgm:cxn modelId="{810E8A55-B290-4FFB-9296-22455F79DEA5}" type="presParOf" srcId="{1936F44B-B736-4167-9D69-50401D16C648}" destId="{D47EFE94-5873-44C2-A855-FB0B5F36B72B}" srcOrd="1" destOrd="0" presId="urn:microsoft.com/office/officeart/2018/5/layout/CenteredIconLabelDescriptionList"/>
    <dgm:cxn modelId="{65D5D654-EC90-4392-B88B-CCB66C59A27D}" type="presParOf" srcId="{1936F44B-B736-4167-9D69-50401D16C648}" destId="{53E84218-E141-4A03-BDFD-2A2F0A48EBE6}" srcOrd="2" destOrd="0" presId="urn:microsoft.com/office/officeart/2018/5/layout/CenteredIconLabelDescriptionList"/>
    <dgm:cxn modelId="{4CC1D905-CA46-47C8-A38D-CBC9CE8C5F14}" type="presParOf" srcId="{1936F44B-B736-4167-9D69-50401D16C648}" destId="{D1AF4D33-C3E6-4826-B716-27AD25EEFACE}" srcOrd="3" destOrd="0" presId="urn:microsoft.com/office/officeart/2018/5/layout/CenteredIconLabelDescriptionList"/>
    <dgm:cxn modelId="{8CFF4F4D-732D-4D3F-A3F7-C3D8390617B2}" type="presParOf" srcId="{1936F44B-B736-4167-9D69-50401D16C648}" destId="{F9651716-8E64-4949-9D82-8A12F5E5F0D6}" srcOrd="4" destOrd="0" presId="urn:microsoft.com/office/officeart/2018/5/layout/CenteredIconLabelDescriptionList"/>
    <dgm:cxn modelId="{A16F7C96-DACB-4DE1-96BD-4619EBB8AB11}" type="presParOf" srcId="{BC162449-AF9B-4382-BBDB-0AB8D536F070}" destId="{7DB5105D-F0EC-440B-82E6-FE57FB6C8778}" srcOrd="11" destOrd="0" presId="urn:microsoft.com/office/officeart/2018/5/layout/CenteredIconLabelDescriptionList"/>
    <dgm:cxn modelId="{BA8D5309-BB9C-495A-BF13-7C4704528207}" type="presParOf" srcId="{BC162449-AF9B-4382-BBDB-0AB8D536F070}" destId="{9BB72CAB-A942-4EBB-8A2D-190B6F827730}" srcOrd="12" destOrd="0" presId="urn:microsoft.com/office/officeart/2018/5/layout/CenteredIconLabelDescriptionList"/>
    <dgm:cxn modelId="{AD6F2ACD-C000-4119-8630-4A7BA50C8897}" type="presParOf" srcId="{9BB72CAB-A942-4EBB-8A2D-190B6F827730}" destId="{6055F71C-97B5-460F-87AE-886FA5659874}" srcOrd="0" destOrd="0" presId="urn:microsoft.com/office/officeart/2018/5/layout/CenteredIconLabelDescriptionList"/>
    <dgm:cxn modelId="{AE365136-4017-4ABC-B7DB-2AD735530FCE}" type="presParOf" srcId="{9BB72CAB-A942-4EBB-8A2D-190B6F827730}" destId="{419EF9AB-33B9-4D1C-B83D-9E38EE04E2B6}" srcOrd="1" destOrd="0" presId="urn:microsoft.com/office/officeart/2018/5/layout/CenteredIconLabelDescriptionList"/>
    <dgm:cxn modelId="{CDB92420-6BFA-4CCB-9D43-7FD8B4AD4BBF}" type="presParOf" srcId="{9BB72CAB-A942-4EBB-8A2D-190B6F827730}" destId="{2E6544C1-BC22-4A76-9223-DD38C07B8559}" srcOrd="2" destOrd="0" presId="urn:microsoft.com/office/officeart/2018/5/layout/CenteredIconLabelDescriptionList"/>
    <dgm:cxn modelId="{83473AF7-7E1C-45D1-9FD6-E6ACF46ADC0B}" type="presParOf" srcId="{9BB72CAB-A942-4EBB-8A2D-190B6F827730}" destId="{D71C5C34-9D61-4AD9-ADD6-30D49B5BD4BA}" srcOrd="3" destOrd="0" presId="urn:microsoft.com/office/officeart/2018/5/layout/CenteredIconLabelDescriptionList"/>
    <dgm:cxn modelId="{7708E15D-6DCE-43EF-977B-A355B9C5B593}" type="presParOf" srcId="{9BB72CAB-A942-4EBB-8A2D-190B6F827730}" destId="{80FEF957-6B74-449D-8277-FA3FFE7CA090}" srcOrd="4" destOrd="0" presId="urn:microsoft.com/office/officeart/2018/5/layout/CenteredIconLabelDescriptionList"/>
    <dgm:cxn modelId="{7AFEA284-62F3-4E6D-852A-17310ED2557D}" type="presParOf" srcId="{BC162449-AF9B-4382-BBDB-0AB8D536F070}" destId="{F0C9F54A-C8BF-4129-BCA2-E380FB7C9731}" srcOrd="13" destOrd="0" presId="urn:microsoft.com/office/officeart/2018/5/layout/CenteredIconLabelDescriptionList"/>
    <dgm:cxn modelId="{E150E663-6189-4911-BC52-0243A65D4BEB}" type="presParOf" srcId="{BC162449-AF9B-4382-BBDB-0AB8D536F070}" destId="{0098416F-5A4F-4A02-B9EB-64C12C965E09}" srcOrd="14" destOrd="0" presId="urn:microsoft.com/office/officeart/2018/5/layout/CenteredIconLabelDescriptionList"/>
    <dgm:cxn modelId="{FEC0BBFA-487A-421A-A4ED-2EE9CD9ED14F}" type="presParOf" srcId="{0098416F-5A4F-4A02-B9EB-64C12C965E09}" destId="{3506BD7D-5E70-4A2D-A67B-0865D1535D05}" srcOrd="0" destOrd="0" presId="urn:microsoft.com/office/officeart/2018/5/layout/CenteredIconLabelDescriptionList"/>
    <dgm:cxn modelId="{256DC3FE-49E2-484A-B9E2-0F7AC4D14777}" type="presParOf" srcId="{0098416F-5A4F-4A02-B9EB-64C12C965E09}" destId="{F5543124-53F8-4E0D-8180-0D6A64B0142B}" srcOrd="1" destOrd="0" presId="urn:microsoft.com/office/officeart/2018/5/layout/CenteredIconLabelDescriptionList"/>
    <dgm:cxn modelId="{3B336C43-E3E6-4B39-A9D4-3A99C31CD0C6}" type="presParOf" srcId="{0098416F-5A4F-4A02-B9EB-64C12C965E09}" destId="{E9B35D33-2E40-476D-A9C3-3FAEC0E508CB}" srcOrd="2" destOrd="0" presId="urn:microsoft.com/office/officeart/2018/5/layout/CenteredIconLabelDescriptionList"/>
    <dgm:cxn modelId="{C41B6D2D-A0B3-4F36-AE1D-FF499A100EE6}" type="presParOf" srcId="{0098416F-5A4F-4A02-B9EB-64C12C965E09}" destId="{FAC2E50F-9FF7-4F17-BC8C-14782D67B93C}" srcOrd="3" destOrd="0" presId="urn:microsoft.com/office/officeart/2018/5/layout/CenteredIconLabelDescriptionList"/>
    <dgm:cxn modelId="{2745D718-A901-418F-8535-4D438957D6EC}" type="presParOf" srcId="{0098416F-5A4F-4A02-B9EB-64C12C965E09}" destId="{42CBBB7F-923A-4649-BE2B-BA7BFC5D471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DEDAB-BFC9-4B5D-BE6D-4EF43E0E8A8B}"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00DE2218-BA1A-4A9A-9939-E39F99D881CC}">
      <dgm:prSet/>
      <dgm:spPr/>
      <dgm:t>
        <a:bodyPr/>
        <a:lstStyle/>
        <a:p>
          <a:pPr>
            <a:defRPr b="1"/>
          </a:pPr>
          <a:r>
            <a:rPr lang="en-US"/>
            <a:t>2015</a:t>
          </a:r>
        </a:p>
      </dgm:t>
    </dgm:pt>
    <dgm:pt modelId="{1D29FB61-0166-468E-AD56-0D9A1BB7B587}" type="parTrans" cxnId="{F0C0440C-A6DE-4449-82FC-7AD930FBCAC8}">
      <dgm:prSet/>
      <dgm:spPr/>
      <dgm:t>
        <a:bodyPr/>
        <a:lstStyle/>
        <a:p>
          <a:endParaRPr lang="en-US"/>
        </a:p>
      </dgm:t>
    </dgm:pt>
    <dgm:pt modelId="{D393703C-1A82-4C57-A176-9859061691C8}" type="sibTrans" cxnId="{F0C0440C-A6DE-4449-82FC-7AD930FBCAC8}">
      <dgm:prSet/>
      <dgm:spPr/>
      <dgm:t>
        <a:bodyPr/>
        <a:lstStyle/>
        <a:p>
          <a:endParaRPr lang="en-US"/>
        </a:p>
      </dgm:t>
    </dgm:pt>
    <dgm:pt modelId="{67827A20-7648-4080-A416-DC2B7A5AC4C9}">
      <dgm:prSet/>
      <dgm:spPr/>
      <dgm:t>
        <a:bodyPr/>
        <a:lstStyle/>
        <a:p>
          <a:r>
            <a:rPr lang="en-US"/>
            <a:t>Adoption of the Paris Agreement, influencing EU climate policies.</a:t>
          </a:r>
        </a:p>
      </dgm:t>
    </dgm:pt>
    <dgm:pt modelId="{31EAA925-0F62-4A4E-A746-1BBA24F91D0E}" type="parTrans" cxnId="{327232C5-DA28-45F1-B0A7-A674FB175E11}">
      <dgm:prSet/>
      <dgm:spPr/>
      <dgm:t>
        <a:bodyPr/>
        <a:lstStyle/>
        <a:p>
          <a:endParaRPr lang="en-US"/>
        </a:p>
      </dgm:t>
    </dgm:pt>
    <dgm:pt modelId="{868DBE8D-E9A6-428B-9B33-0C34084BE57F}" type="sibTrans" cxnId="{327232C5-DA28-45F1-B0A7-A674FB175E11}">
      <dgm:prSet/>
      <dgm:spPr/>
      <dgm:t>
        <a:bodyPr/>
        <a:lstStyle/>
        <a:p>
          <a:endParaRPr lang="en-US"/>
        </a:p>
      </dgm:t>
    </dgm:pt>
    <dgm:pt modelId="{435EECA2-69C5-4A93-87F4-F274FACEF88F}">
      <dgm:prSet/>
      <dgm:spPr/>
      <dgm:t>
        <a:bodyPr/>
        <a:lstStyle/>
        <a:p>
          <a:pPr>
            <a:defRPr b="1"/>
          </a:pPr>
          <a:r>
            <a:rPr lang="en-US"/>
            <a:t>2018</a:t>
          </a:r>
        </a:p>
      </dgm:t>
    </dgm:pt>
    <dgm:pt modelId="{1C156015-A092-4BDA-B15E-938114AC32F8}" type="parTrans" cxnId="{818EEE51-5F10-4EC4-B81F-0B536A0944CA}">
      <dgm:prSet/>
      <dgm:spPr/>
      <dgm:t>
        <a:bodyPr/>
        <a:lstStyle/>
        <a:p>
          <a:endParaRPr lang="en-US"/>
        </a:p>
      </dgm:t>
    </dgm:pt>
    <dgm:pt modelId="{9EC7DD35-2929-426E-A2CC-B0A07EA4CD75}" type="sibTrans" cxnId="{818EEE51-5F10-4EC4-B81F-0B536A0944CA}">
      <dgm:prSet/>
      <dgm:spPr/>
      <dgm:t>
        <a:bodyPr/>
        <a:lstStyle/>
        <a:p>
          <a:endParaRPr lang="en-US"/>
        </a:p>
      </dgm:t>
    </dgm:pt>
    <dgm:pt modelId="{8D7A8AE6-FD07-4CCD-99F2-BE215668F91D}">
      <dgm:prSet/>
      <dgm:spPr/>
      <dgm:t>
        <a:bodyPr/>
        <a:lstStyle/>
        <a:p>
          <a:r>
            <a:rPr lang="en-US"/>
            <a:t>The European Commission publishes the Action Plan on Sustainable Finance.</a:t>
          </a:r>
        </a:p>
      </dgm:t>
    </dgm:pt>
    <dgm:pt modelId="{33914DCD-AC49-4D51-AFB9-7F6344E177E9}" type="parTrans" cxnId="{240C365A-E835-4A8B-9DD2-92B5988DF36A}">
      <dgm:prSet/>
      <dgm:spPr/>
      <dgm:t>
        <a:bodyPr/>
        <a:lstStyle/>
        <a:p>
          <a:endParaRPr lang="en-US"/>
        </a:p>
      </dgm:t>
    </dgm:pt>
    <dgm:pt modelId="{1BF92E15-AC30-4CDD-B3CC-5EED4101A8AF}" type="sibTrans" cxnId="{240C365A-E835-4A8B-9DD2-92B5988DF36A}">
      <dgm:prSet/>
      <dgm:spPr/>
      <dgm:t>
        <a:bodyPr/>
        <a:lstStyle/>
        <a:p>
          <a:endParaRPr lang="en-US"/>
        </a:p>
      </dgm:t>
    </dgm:pt>
    <dgm:pt modelId="{15924258-0159-47FE-AC95-89106D2857FF}">
      <dgm:prSet/>
      <dgm:spPr/>
      <dgm:t>
        <a:bodyPr/>
        <a:lstStyle/>
        <a:p>
          <a:pPr>
            <a:defRPr b="1"/>
          </a:pPr>
          <a:r>
            <a:rPr lang="en-US"/>
            <a:t>2019</a:t>
          </a:r>
        </a:p>
      </dgm:t>
    </dgm:pt>
    <dgm:pt modelId="{EED7AB4B-79B4-45BE-BDCA-FFE3F91D3059}" type="parTrans" cxnId="{ABA5D8F5-249A-4A1E-9500-ABA8F6EF3D5F}">
      <dgm:prSet/>
      <dgm:spPr/>
      <dgm:t>
        <a:bodyPr/>
        <a:lstStyle/>
        <a:p>
          <a:endParaRPr lang="en-US"/>
        </a:p>
      </dgm:t>
    </dgm:pt>
    <dgm:pt modelId="{A80F4A21-173C-44D2-BA48-6EC81E6DA83F}" type="sibTrans" cxnId="{ABA5D8F5-249A-4A1E-9500-ABA8F6EF3D5F}">
      <dgm:prSet/>
      <dgm:spPr/>
      <dgm:t>
        <a:bodyPr/>
        <a:lstStyle/>
        <a:p>
          <a:endParaRPr lang="en-US"/>
        </a:p>
      </dgm:t>
    </dgm:pt>
    <dgm:pt modelId="{A8247BC4-FDEE-4214-BDE9-2192CB9DA195}">
      <dgm:prSet/>
      <dgm:spPr/>
      <dgm:t>
        <a:bodyPr/>
        <a:lstStyle/>
        <a:p>
          <a:r>
            <a:rPr lang="en-US"/>
            <a:t>Introduction of the EU taxonomy for sustainable activities, providing a classification system for sustainable investments.</a:t>
          </a:r>
        </a:p>
      </dgm:t>
    </dgm:pt>
    <dgm:pt modelId="{0919A7E9-CAF5-4DF1-97FB-0A47D41D9325}" type="parTrans" cxnId="{B454A063-4195-48E0-8E01-39BD4C867798}">
      <dgm:prSet/>
      <dgm:spPr/>
      <dgm:t>
        <a:bodyPr/>
        <a:lstStyle/>
        <a:p>
          <a:endParaRPr lang="en-US"/>
        </a:p>
      </dgm:t>
    </dgm:pt>
    <dgm:pt modelId="{ED674BE0-A26A-4B7E-B79D-B2BD1BAF30C1}" type="sibTrans" cxnId="{B454A063-4195-48E0-8E01-39BD4C867798}">
      <dgm:prSet/>
      <dgm:spPr/>
      <dgm:t>
        <a:bodyPr/>
        <a:lstStyle/>
        <a:p>
          <a:endParaRPr lang="en-US"/>
        </a:p>
      </dgm:t>
    </dgm:pt>
    <dgm:pt modelId="{3D4B1814-EBEB-4AC2-9CB6-5F157F1B4A8D}">
      <dgm:prSet/>
      <dgm:spPr/>
      <dgm:t>
        <a:bodyPr/>
        <a:lstStyle/>
        <a:p>
          <a:pPr>
            <a:defRPr b="1"/>
          </a:pPr>
          <a:r>
            <a:rPr lang="en-US"/>
            <a:t>2020</a:t>
          </a:r>
        </a:p>
      </dgm:t>
    </dgm:pt>
    <dgm:pt modelId="{6198661D-F7A4-4EDD-BB2C-496D680821FE}" type="parTrans" cxnId="{2C7D3F9A-FE8F-4479-BE69-464665C5528C}">
      <dgm:prSet/>
      <dgm:spPr/>
      <dgm:t>
        <a:bodyPr/>
        <a:lstStyle/>
        <a:p>
          <a:endParaRPr lang="en-US"/>
        </a:p>
      </dgm:t>
    </dgm:pt>
    <dgm:pt modelId="{26099919-A630-4B64-9B0D-4045F557FD20}" type="sibTrans" cxnId="{2C7D3F9A-FE8F-4479-BE69-464665C5528C}">
      <dgm:prSet/>
      <dgm:spPr/>
      <dgm:t>
        <a:bodyPr/>
        <a:lstStyle/>
        <a:p>
          <a:endParaRPr lang="en-US"/>
        </a:p>
      </dgm:t>
    </dgm:pt>
    <dgm:pt modelId="{4870D239-8C03-41E5-BB9A-FD105D4CF761}">
      <dgm:prSet/>
      <dgm:spPr/>
      <dgm:t>
        <a:bodyPr/>
        <a:lstStyle/>
        <a:p>
          <a:r>
            <a:rPr lang="en-US"/>
            <a:t>Implementation of the Sustainable Finance Disclosure Regulation (SFDR), enhancing transparency in sustainability-related disclosures by financial institutions.</a:t>
          </a:r>
        </a:p>
      </dgm:t>
    </dgm:pt>
    <dgm:pt modelId="{0EF3491A-9C33-4511-B96F-B3098A1CDE43}" type="parTrans" cxnId="{242E3E56-7340-456E-A3BF-C68CD29419E9}">
      <dgm:prSet/>
      <dgm:spPr/>
      <dgm:t>
        <a:bodyPr/>
        <a:lstStyle/>
        <a:p>
          <a:endParaRPr lang="en-US"/>
        </a:p>
      </dgm:t>
    </dgm:pt>
    <dgm:pt modelId="{381B7144-B591-43C6-9D9D-A0C121736E1A}" type="sibTrans" cxnId="{242E3E56-7340-456E-A3BF-C68CD29419E9}">
      <dgm:prSet/>
      <dgm:spPr/>
      <dgm:t>
        <a:bodyPr/>
        <a:lstStyle/>
        <a:p>
          <a:endParaRPr lang="en-US"/>
        </a:p>
      </dgm:t>
    </dgm:pt>
    <dgm:pt modelId="{E939E926-5371-4EE3-9D62-7263993C74D3}">
      <dgm:prSet/>
      <dgm:spPr/>
      <dgm:t>
        <a:bodyPr/>
        <a:lstStyle/>
        <a:p>
          <a:pPr>
            <a:defRPr b="1"/>
          </a:pPr>
          <a:r>
            <a:rPr lang="en-US"/>
            <a:t>2021</a:t>
          </a:r>
        </a:p>
      </dgm:t>
    </dgm:pt>
    <dgm:pt modelId="{8CF6D0A6-095B-401A-8E8B-78EC0A0FA8A5}" type="parTrans" cxnId="{575C7F65-AE15-4C7E-BBE9-A490DEA3DF78}">
      <dgm:prSet/>
      <dgm:spPr/>
      <dgm:t>
        <a:bodyPr/>
        <a:lstStyle/>
        <a:p>
          <a:endParaRPr lang="en-US"/>
        </a:p>
      </dgm:t>
    </dgm:pt>
    <dgm:pt modelId="{DBB38D66-784B-41F3-9DE9-5EE7CC18FEA2}" type="sibTrans" cxnId="{575C7F65-AE15-4C7E-BBE9-A490DEA3DF78}">
      <dgm:prSet/>
      <dgm:spPr/>
      <dgm:t>
        <a:bodyPr/>
        <a:lstStyle/>
        <a:p>
          <a:endParaRPr lang="en-US"/>
        </a:p>
      </dgm:t>
    </dgm:pt>
    <dgm:pt modelId="{181CC424-5CC0-4632-AF87-EE59A19A31C7}">
      <dgm:prSet/>
      <dgm:spPr/>
      <dgm:t>
        <a:bodyPr/>
        <a:lstStyle/>
        <a:p>
          <a:r>
            <a:rPr lang="en-US"/>
            <a:t>Introduction of the Corporate Sustainability Reporting Directive (CSRD) to improve reporting standards.</a:t>
          </a:r>
        </a:p>
      </dgm:t>
    </dgm:pt>
    <dgm:pt modelId="{22A90AA6-8123-427C-B3A4-736CF439CF8D}" type="parTrans" cxnId="{73F50A09-E683-4BDA-B89A-9A1D25B0132A}">
      <dgm:prSet/>
      <dgm:spPr/>
      <dgm:t>
        <a:bodyPr/>
        <a:lstStyle/>
        <a:p>
          <a:endParaRPr lang="en-US"/>
        </a:p>
      </dgm:t>
    </dgm:pt>
    <dgm:pt modelId="{303CFF25-E8E8-41F7-8881-FCA8589FA8C1}" type="sibTrans" cxnId="{73F50A09-E683-4BDA-B89A-9A1D25B0132A}">
      <dgm:prSet/>
      <dgm:spPr/>
      <dgm:t>
        <a:bodyPr/>
        <a:lstStyle/>
        <a:p>
          <a:endParaRPr lang="en-US"/>
        </a:p>
      </dgm:t>
    </dgm:pt>
    <dgm:pt modelId="{CA14EB7E-E53C-46FD-82B9-9CF66B50477C}" type="pres">
      <dgm:prSet presAssocID="{A41DEDAB-BFC9-4B5D-BE6D-4EF43E0E8A8B}" presName="root" presStyleCnt="0">
        <dgm:presLayoutVars>
          <dgm:chMax/>
          <dgm:chPref/>
          <dgm:animLvl val="lvl"/>
        </dgm:presLayoutVars>
      </dgm:prSet>
      <dgm:spPr/>
    </dgm:pt>
    <dgm:pt modelId="{F68F0E6D-2F9C-4541-9C00-35A879583C1C}" type="pres">
      <dgm:prSet presAssocID="{A41DEDAB-BFC9-4B5D-BE6D-4EF43E0E8A8B}" presName="divider" presStyleLbl="node1" presStyleIdx="0" presStyleCnt="1"/>
      <dgm:spPr/>
    </dgm:pt>
    <dgm:pt modelId="{4D79F064-4DE9-41C6-95C6-B8D6208BF06A}" type="pres">
      <dgm:prSet presAssocID="{A41DEDAB-BFC9-4B5D-BE6D-4EF43E0E8A8B}" presName="nodes" presStyleCnt="0">
        <dgm:presLayoutVars>
          <dgm:chMax/>
          <dgm:chPref/>
          <dgm:animLvl val="lvl"/>
        </dgm:presLayoutVars>
      </dgm:prSet>
      <dgm:spPr/>
    </dgm:pt>
    <dgm:pt modelId="{A3E6C750-F4EF-48F6-B172-77EF1CEEC49B}" type="pres">
      <dgm:prSet presAssocID="{00DE2218-BA1A-4A9A-9939-E39F99D881CC}" presName="composite" presStyleCnt="0"/>
      <dgm:spPr/>
    </dgm:pt>
    <dgm:pt modelId="{77446E51-C33D-4DBC-A21A-612FB830A5A0}" type="pres">
      <dgm:prSet presAssocID="{00DE2218-BA1A-4A9A-9939-E39F99D881CC}" presName="L1TextContainer" presStyleLbl="revTx" presStyleIdx="0" presStyleCnt="5">
        <dgm:presLayoutVars>
          <dgm:chMax val="1"/>
          <dgm:chPref val="1"/>
          <dgm:bulletEnabled val="1"/>
        </dgm:presLayoutVars>
      </dgm:prSet>
      <dgm:spPr/>
    </dgm:pt>
    <dgm:pt modelId="{CE49ACC0-FA23-418E-90A1-442E5BFF7C7E}" type="pres">
      <dgm:prSet presAssocID="{00DE2218-BA1A-4A9A-9939-E39F99D881CC}" presName="L2TextContainerWrapper" presStyleCnt="0">
        <dgm:presLayoutVars>
          <dgm:chMax val="0"/>
          <dgm:chPref val="0"/>
          <dgm:bulletEnabled val="1"/>
        </dgm:presLayoutVars>
      </dgm:prSet>
      <dgm:spPr/>
    </dgm:pt>
    <dgm:pt modelId="{9E88B346-731F-4454-8333-FFB22BA27B79}" type="pres">
      <dgm:prSet presAssocID="{00DE2218-BA1A-4A9A-9939-E39F99D881CC}" presName="L2TextContainer" presStyleLbl="bgAccFollowNode1" presStyleIdx="0" presStyleCnt="5"/>
      <dgm:spPr/>
    </dgm:pt>
    <dgm:pt modelId="{381FE8B7-4F1C-477E-8028-D7565ED42DCC}" type="pres">
      <dgm:prSet presAssocID="{00DE2218-BA1A-4A9A-9939-E39F99D881CC}" presName="FlexibleEmptyPlaceHolder" presStyleCnt="0"/>
      <dgm:spPr/>
    </dgm:pt>
    <dgm:pt modelId="{266D07A7-5398-4E2C-872D-34D05372C144}" type="pres">
      <dgm:prSet presAssocID="{00DE2218-BA1A-4A9A-9939-E39F99D881CC}" presName="ConnectLine" presStyleLbl="alignNode1" presStyleIdx="0"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A53B1E2-9123-4B55-ADB3-FAD7C4366EB3}" type="pres">
      <dgm:prSet presAssocID="{00DE2218-BA1A-4A9A-9939-E39F99D881CC}"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D450DFE6-7BD9-406F-B7F7-8B4218EBC73E}" type="pres">
      <dgm:prSet presAssocID="{00DE2218-BA1A-4A9A-9939-E39F99D881CC}" presName="EmptyPlaceHolder" presStyleCnt="0"/>
      <dgm:spPr/>
    </dgm:pt>
    <dgm:pt modelId="{F19F389C-0B57-4E90-8BC8-1B3E5F4CEA7D}" type="pres">
      <dgm:prSet presAssocID="{D393703C-1A82-4C57-A176-9859061691C8}" presName="spaceBetweenRectangles" presStyleCnt="0"/>
      <dgm:spPr/>
    </dgm:pt>
    <dgm:pt modelId="{5C26D622-6F4D-4F14-A3D7-4BAEC8431A75}" type="pres">
      <dgm:prSet presAssocID="{435EECA2-69C5-4A93-87F4-F274FACEF88F}" presName="composite" presStyleCnt="0"/>
      <dgm:spPr/>
    </dgm:pt>
    <dgm:pt modelId="{E72E6400-00FD-4831-B5D0-29A6A4352861}" type="pres">
      <dgm:prSet presAssocID="{435EECA2-69C5-4A93-87F4-F274FACEF88F}" presName="L1TextContainer" presStyleLbl="revTx" presStyleIdx="1" presStyleCnt="5">
        <dgm:presLayoutVars>
          <dgm:chMax val="1"/>
          <dgm:chPref val="1"/>
          <dgm:bulletEnabled val="1"/>
        </dgm:presLayoutVars>
      </dgm:prSet>
      <dgm:spPr/>
    </dgm:pt>
    <dgm:pt modelId="{85F77261-9D82-43B5-850F-04E6B807D480}" type="pres">
      <dgm:prSet presAssocID="{435EECA2-69C5-4A93-87F4-F274FACEF88F}" presName="L2TextContainerWrapper" presStyleCnt="0">
        <dgm:presLayoutVars>
          <dgm:chMax val="0"/>
          <dgm:chPref val="0"/>
          <dgm:bulletEnabled val="1"/>
        </dgm:presLayoutVars>
      </dgm:prSet>
      <dgm:spPr/>
    </dgm:pt>
    <dgm:pt modelId="{21ECC780-43EE-4A22-A926-DE6615D110EB}" type="pres">
      <dgm:prSet presAssocID="{435EECA2-69C5-4A93-87F4-F274FACEF88F}" presName="L2TextContainer" presStyleLbl="bgAccFollowNode1" presStyleIdx="1" presStyleCnt="5"/>
      <dgm:spPr/>
    </dgm:pt>
    <dgm:pt modelId="{B3DF96CC-4E4E-4D56-83FA-924910CD3D6D}" type="pres">
      <dgm:prSet presAssocID="{435EECA2-69C5-4A93-87F4-F274FACEF88F}" presName="FlexibleEmptyPlaceHolder" presStyleCnt="0"/>
      <dgm:spPr/>
    </dgm:pt>
    <dgm:pt modelId="{8D334699-0AAC-4627-A7BA-8CE12801D798}" type="pres">
      <dgm:prSet presAssocID="{435EECA2-69C5-4A93-87F4-F274FACEF88F}" presName="ConnectLine" presStyleLbl="alignNode1" presStyleIdx="1"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3C4D0D1-4374-4DDB-A95A-7A1CABB5F8D7}" type="pres">
      <dgm:prSet presAssocID="{435EECA2-69C5-4A93-87F4-F274FACEF88F}"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6A5FC2A5-F982-402F-817B-8E78840B8A9B}" type="pres">
      <dgm:prSet presAssocID="{435EECA2-69C5-4A93-87F4-F274FACEF88F}" presName="EmptyPlaceHolder" presStyleCnt="0"/>
      <dgm:spPr/>
    </dgm:pt>
    <dgm:pt modelId="{06998C75-A934-4BE9-911C-41A7EE5C2595}" type="pres">
      <dgm:prSet presAssocID="{9EC7DD35-2929-426E-A2CC-B0A07EA4CD75}" presName="spaceBetweenRectangles" presStyleCnt="0"/>
      <dgm:spPr/>
    </dgm:pt>
    <dgm:pt modelId="{48082CF9-331C-4A19-93BC-992282AFA063}" type="pres">
      <dgm:prSet presAssocID="{15924258-0159-47FE-AC95-89106D2857FF}" presName="composite" presStyleCnt="0"/>
      <dgm:spPr/>
    </dgm:pt>
    <dgm:pt modelId="{89ADE3D2-6629-419E-A7CD-588CFBE3AD8F}" type="pres">
      <dgm:prSet presAssocID="{15924258-0159-47FE-AC95-89106D2857FF}" presName="L1TextContainer" presStyleLbl="revTx" presStyleIdx="2" presStyleCnt="5">
        <dgm:presLayoutVars>
          <dgm:chMax val="1"/>
          <dgm:chPref val="1"/>
          <dgm:bulletEnabled val="1"/>
        </dgm:presLayoutVars>
      </dgm:prSet>
      <dgm:spPr/>
    </dgm:pt>
    <dgm:pt modelId="{3D6BC93B-2A3B-4A1E-945B-1CAC0DDDAE58}" type="pres">
      <dgm:prSet presAssocID="{15924258-0159-47FE-AC95-89106D2857FF}" presName="L2TextContainerWrapper" presStyleCnt="0">
        <dgm:presLayoutVars>
          <dgm:chMax val="0"/>
          <dgm:chPref val="0"/>
          <dgm:bulletEnabled val="1"/>
        </dgm:presLayoutVars>
      </dgm:prSet>
      <dgm:spPr/>
    </dgm:pt>
    <dgm:pt modelId="{A010051C-4220-4B6D-83AC-AECF8C9CE8D1}" type="pres">
      <dgm:prSet presAssocID="{15924258-0159-47FE-AC95-89106D2857FF}" presName="L2TextContainer" presStyleLbl="bgAccFollowNode1" presStyleIdx="2" presStyleCnt="5"/>
      <dgm:spPr/>
    </dgm:pt>
    <dgm:pt modelId="{C54F672A-89AE-43DE-B079-130BE8BB0E79}" type="pres">
      <dgm:prSet presAssocID="{15924258-0159-47FE-AC95-89106D2857FF}" presName="FlexibleEmptyPlaceHolder" presStyleCnt="0"/>
      <dgm:spPr/>
    </dgm:pt>
    <dgm:pt modelId="{D8CE2855-B82A-45A3-87D1-F3EF8078CD3B}" type="pres">
      <dgm:prSet presAssocID="{15924258-0159-47FE-AC95-89106D2857FF}" presName="ConnectLine" presStyleLbl="alignNode1" presStyleIdx="2"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09D1903D-2859-441A-9584-7E0C6C0AA19F}" type="pres">
      <dgm:prSet presAssocID="{15924258-0159-47FE-AC95-89106D2857FF}"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258DF68E-EA14-4F07-8133-FA245B496C24}" type="pres">
      <dgm:prSet presAssocID="{15924258-0159-47FE-AC95-89106D2857FF}" presName="EmptyPlaceHolder" presStyleCnt="0"/>
      <dgm:spPr/>
    </dgm:pt>
    <dgm:pt modelId="{8D14DC57-9425-4DC2-B9B4-B4A2468ED452}" type="pres">
      <dgm:prSet presAssocID="{A80F4A21-173C-44D2-BA48-6EC81E6DA83F}" presName="spaceBetweenRectangles" presStyleCnt="0"/>
      <dgm:spPr/>
    </dgm:pt>
    <dgm:pt modelId="{C7C38084-D37B-4B2C-ACAD-173887D6913D}" type="pres">
      <dgm:prSet presAssocID="{3D4B1814-EBEB-4AC2-9CB6-5F157F1B4A8D}" presName="composite" presStyleCnt="0"/>
      <dgm:spPr/>
    </dgm:pt>
    <dgm:pt modelId="{2B3BFB2A-30CA-4F95-A218-F2FCD3AEE852}" type="pres">
      <dgm:prSet presAssocID="{3D4B1814-EBEB-4AC2-9CB6-5F157F1B4A8D}" presName="L1TextContainer" presStyleLbl="revTx" presStyleIdx="3" presStyleCnt="5">
        <dgm:presLayoutVars>
          <dgm:chMax val="1"/>
          <dgm:chPref val="1"/>
          <dgm:bulletEnabled val="1"/>
        </dgm:presLayoutVars>
      </dgm:prSet>
      <dgm:spPr/>
    </dgm:pt>
    <dgm:pt modelId="{AF1105E7-65D1-45B5-B080-3A5004F34575}" type="pres">
      <dgm:prSet presAssocID="{3D4B1814-EBEB-4AC2-9CB6-5F157F1B4A8D}" presName="L2TextContainerWrapper" presStyleCnt="0">
        <dgm:presLayoutVars>
          <dgm:chMax val="0"/>
          <dgm:chPref val="0"/>
          <dgm:bulletEnabled val="1"/>
        </dgm:presLayoutVars>
      </dgm:prSet>
      <dgm:spPr/>
    </dgm:pt>
    <dgm:pt modelId="{C4091901-D066-4C3E-9A1B-64F48A63C60B}" type="pres">
      <dgm:prSet presAssocID="{3D4B1814-EBEB-4AC2-9CB6-5F157F1B4A8D}" presName="L2TextContainer" presStyleLbl="bgAccFollowNode1" presStyleIdx="3" presStyleCnt="5"/>
      <dgm:spPr/>
    </dgm:pt>
    <dgm:pt modelId="{38B2528A-B07C-4DD8-99D5-29B34ED2DCFE}" type="pres">
      <dgm:prSet presAssocID="{3D4B1814-EBEB-4AC2-9CB6-5F157F1B4A8D}" presName="FlexibleEmptyPlaceHolder" presStyleCnt="0"/>
      <dgm:spPr/>
    </dgm:pt>
    <dgm:pt modelId="{0B963E3D-8751-49D8-94A4-529DFD2FA504}" type="pres">
      <dgm:prSet presAssocID="{3D4B1814-EBEB-4AC2-9CB6-5F157F1B4A8D}" presName="ConnectLine" presStyleLbl="alignNode1" presStyleIdx="3"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B23348E3-4293-4139-B79F-A5057101190B}" type="pres">
      <dgm:prSet presAssocID="{3D4B1814-EBEB-4AC2-9CB6-5F157F1B4A8D}"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71670B23-F74B-416F-9038-AE8908A3D586}" type="pres">
      <dgm:prSet presAssocID="{3D4B1814-EBEB-4AC2-9CB6-5F157F1B4A8D}" presName="EmptyPlaceHolder" presStyleCnt="0"/>
      <dgm:spPr/>
    </dgm:pt>
    <dgm:pt modelId="{C4694435-0D9C-4E22-AAB5-00BD43F3BF08}" type="pres">
      <dgm:prSet presAssocID="{26099919-A630-4B64-9B0D-4045F557FD20}" presName="spaceBetweenRectangles" presStyleCnt="0"/>
      <dgm:spPr/>
    </dgm:pt>
    <dgm:pt modelId="{9921177C-14DA-43E0-91EE-E4C59181B8FB}" type="pres">
      <dgm:prSet presAssocID="{E939E926-5371-4EE3-9D62-7263993C74D3}" presName="composite" presStyleCnt="0"/>
      <dgm:spPr/>
    </dgm:pt>
    <dgm:pt modelId="{AB001FDD-7021-44D4-B58A-E111F898A45D}" type="pres">
      <dgm:prSet presAssocID="{E939E926-5371-4EE3-9D62-7263993C74D3}" presName="L1TextContainer" presStyleLbl="revTx" presStyleIdx="4" presStyleCnt="5">
        <dgm:presLayoutVars>
          <dgm:chMax val="1"/>
          <dgm:chPref val="1"/>
          <dgm:bulletEnabled val="1"/>
        </dgm:presLayoutVars>
      </dgm:prSet>
      <dgm:spPr/>
    </dgm:pt>
    <dgm:pt modelId="{C4D494F2-00A8-4D9E-A11E-88A711DDA8F1}" type="pres">
      <dgm:prSet presAssocID="{E939E926-5371-4EE3-9D62-7263993C74D3}" presName="L2TextContainerWrapper" presStyleCnt="0">
        <dgm:presLayoutVars>
          <dgm:chMax val="0"/>
          <dgm:chPref val="0"/>
          <dgm:bulletEnabled val="1"/>
        </dgm:presLayoutVars>
      </dgm:prSet>
      <dgm:spPr/>
    </dgm:pt>
    <dgm:pt modelId="{41ACBF42-42DF-4CFC-9A52-CA5746038CAE}" type="pres">
      <dgm:prSet presAssocID="{E939E926-5371-4EE3-9D62-7263993C74D3}" presName="L2TextContainer" presStyleLbl="bgAccFollowNode1" presStyleIdx="4" presStyleCnt="5"/>
      <dgm:spPr/>
    </dgm:pt>
    <dgm:pt modelId="{26BE5384-86AB-46A7-BE03-C579844BBCC6}" type="pres">
      <dgm:prSet presAssocID="{E939E926-5371-4EE3-9D62-7263993C74D3}" presName="FlexibleEmptyPlaceHolder" presStyleCnt="0"/>
      <dgm:spPr/>
    </dgm:pt>
    <dgm:pt modelId="{A09C4649-1E38-44F8-9D77-A734F1E6F771}" type="pres">
      <dgm:prSet presAssocID="{E939E926-5371-4EE3-9D62-7263993C74D3}" presName="ConnectLine" presStyleLbl="alignNode1" presStyleIdx="4"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76361FC-3B4E-4D19-A6EC-68AB585329D6}" type="pres">
      <dgm:prSet presAssocID="{E939E926-5371-4EE3-9D62-7263993C74D3}"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2BC4852A-2CBB-4365-98BF-CAE3DEDB8049}" type="pres">
      <dgm:prSet presAssocID="{E939E926-5371-4EE3-9D62-7263993C74D3}" presName="EmptyPlaceHolder" presStyleCnt="0"/>
      <dgm:spPr/>
    </dgm:pt>
  </dgm:ptLst>
  <dgm:cxnLst>
    <dgm:cxn modelId="{3F248900-0D82-40BA-8C31-8C52002944D3}" type="presOf" srcId="{A41DEDAB-BFC9-4B5D-BE6D-4EF43E0E8A8B}" destId="{CA14EB7E-E53C-46FD-82B9-9CF66B50477C}" srcOrd="0" destOrd="0" presId="urn:microsoft.com/office/officeart/2017/3/layout/HorizontalPathTimeline"/>
    <dgm:cxn modelId="{73F50A09-E683-4BDA-B89A-9A1D25B0132A}" srcId="{E939E926-5371-4EE3-9D62-7263993C74D3}" destId="{181CC424-5CC0-4632-AF87-EE59A19A31C7}" srcOrd="0" destOrd="0" parTransId="{22A90AA6-8123-427C-B3A4-736CF439CF8D}" sibTransId="{303CFF25-E8E8-41F7-8881-FCA8589FA8C1}"/>
    <dgm:cxn modelId="{F0C0440C-A6DE-4449-82FC-7AD930FBCAC8}" srcId="{A41DEDAB-BFC9-4B5D-BE6D-4EF43E0E8A8B}" destId="{00DE2218-BA1A-4A9A-9939-E39F99D881CC}" srcOrd="0" destOrd="0" parTransId="{1D29FB61-0166-468E-AD56-0D9A1BB7B587}" sibTransId="{D393703C-1A82-4C57-A176-9859061691C8}"/>
    <dgm:cxn modelId="{8653C213-E5CC-4721-A6E0-7142974FF620}" type="presOf" srcId="{A8247BC4-FDEE-4214-BDE9-2192CB9DA195}" destId="{A010051C-4220-4B6D-83AC-AECF8C9CE8D1}" srcOrd="0" destOrd="0" presId="urn:microsoft.com/office/officeart/2017/3/layout/HorizontalPathTimeline"/>
    <dgm:cxn modelId="{A56CE114-50F5-4733-8918-E6C612A44604}" type="presOf" srcId="{435EECA2-69C5-4A93-87F4-F274FACEF88F}" destId="{E72E6400-00FD-4831-B5D0-29A6A4352861}" srcOrd="0" destOrd="0" presId="urn:microsoft.com/office/officeart/2017/3/layout/HorizontalPathTimeline"/>
    <dgm:cxn modelId="{1EF43960-3077-42A2-BBB5-23C9A477246B}" type="presOf" srcId="{181CC424-5CC0-4632-AF87-EE59A19A31C7}" destId="{41ACBF42-42DF-4CFC-9A52-CA5746038CAE}" srcOrd="0" destOrd="0" presId="urn:microsoft.com/office/officeart/2017/3/layout/HorizontalPathTimeline"/>
    <dgm:cxn modelId="{B454A063-4195-48E0-8E01-39BD4C867798}" srcId="{15924258-0159-47FE-AC95-89106D2857FF}" destId="{A8247BC4-FDEE-4214-BDE9-2192CB9DA195}" srcOrd="0" destOrd="0" parTransId="{0919A7E9-CAF5-4DF1-97FB-0A47D41D9325}" sibTransId="{ED674BE0-A26A-4B7E-B79D-B2BD1BAF30C1}"/>
    <dgm:cxn modelId="{575C7F65-AE15-4C7E-BBE9-A490DEA3DF78}" srcId="{A41DEDAB-BFC9-4B5D-BE6D-4EF43E0E8A8B}" destId="{E939E926-5371-4EE3-9D62-7263993C74D3}" srcOrd="4" destOrd="0" parTransId="{8CF6D0A6-095B-401A-8E8B-78EC0A0FA8A5}" sibTransId="{DBB38D66-784B-41F3-9DE9-5EE7CC18FEA2}"/>
    <dgm:cxn modelId="{818EEE51-5F10-4EC4-B81F-0B536A0944CA}" srcId="{A41DEDAB-BFC9-4B5D-BE6D-4EF43E0E8A8B}" destId="{435EECA2-69C5-4A93-87F4-F274FACEF88F}" srcOrd="1" destOrd="0" parTransId="{1C156015-A092-4BDA-B15E-938114AC32F8}" sibTransId="{9EC7DD35-2929-426E-A2CC-B0A07EA4CD75}"/>
    <dgm:cxn modelId="{242E3E56-7340-456E-A3BF-C68CD29419E9}" srcId="{3D4B1814-EBEB-4AC2-9CB6-5F157F1B4A8D}" destId="{4870D239-8C03-41E5-BB9A-FD105D4CF761}" srcOrd="0" destOrd="0" parTransId="{0EF3491A-9C33-4511-B96F-B3098A1CDE43}" sibTransId="{381B7144-B591-43C6-9D9D-A0C121736E1A}"/>
    <dgm:cxn modelId="{240C365A-E835-4A8B-9DD2-92B5988DF36A}" srcId="{435EECA2-69C5-4A93-87F4-F274FACEF88F}" destId="{8D7A8AE6-FD07-4CCD-99F2-BE215668F91D}" srcOrd="0" destOrd="0" parTransId="{33914DCD-AC49-4D51-AFB9-7F6344E177E9}" sibTransId="{1BF92E15-AC30-4CDD-B3CC-5EED4101A8AF}"/>
    <dgm:cxn modelId="{2C7D3F9A-FE8F-4479-BE69-464665C5528C}" srcId="{A41DEDAB-BFC9-4B5D-BE6D-4EF43E0E8A8B}" destId="{3D4B1814-EBEB-4AC2-9CB6-5F157F1B4A8D}" srcOrd="3" destOrd="0" parTransId="{6198661D-F7A4-4EDD-BB2C-496D680821FE}" sibTransId="{26099919-A630-4B64-9B0D-4045F557FD20}"/>
    <dgm:cxn modelId="{DE83EFAA-E55B-47D7-B3C6-A9164E52EFBD}" type="presOf" srcId="{15924258-0159-47FE-AC95-89106D2857FF}" destId="{89ADE3D2-6629-419E-A7CD-588CFBE3AD8F}" srcOrd="0" destOrd="0" presId="urn:microsoft.com/office/officeart/2017/3/layout/HorizontalPathTimeline"/>
    <dgm:cxn modelId="{BEA8C6BF-9F28-4093-A4EC-F0DAF17FA3B6}" type="presOf" srcId="{67827A20-7648-4080-A416-DC2B7A5AC4C9}" destId="{9E88B346-731F-4454-8333-FFB22BA27B79}" srcOrd="0" destOrd="0" presId="urn:microsoft.com/office/officeart/2017/3/layout/HorizontalPathTimeline"/>
    <dgm:cxn modelId="{327232C5-DA28-45F1-B0A7-A674FB175E11}" srcId="{00DE2218-BA1A-4A9A-9939-E39F99D881CC}" destId="{67827A20-7648-4080-A416-DC2B7A5AC4C9}" srcOrd="0" destOrd="0" parTransId="{31EAA925-0F62-4A4E-A746-1BBA24F91D0E}" sibTransId="{868DBE8D-E9A6-428B-9B33-0C34084BE57F}"/>
    <dgm:cxn modelId="{8C44D3D8-DD08-48DD-9B90-FFC88ECE335D}" type="presOf" srcId="{8D7A8AE6-FD07-4CCD-99F2-BE215668F91D}" destId="{21ECC780-43EE-4A22-A926-DE6615D110EB}" srcOrd="0" destOrd="0" presId="urn:microsoft.com/office/officeart/2017/3/layout/HorizontalPathTimeline"/>
    <dgm:cxn modelId="{18E49FF0-F804-4679-ADA6-35C68A154613}" type="presOf" srcId="{E939E926-5371-4EE3-9D62-7263993C74D3}" destId="{AB001FDD-7021-44D4-B58A-E111F898A45D}" srcOrd="0" destOrd="0" presId="urn:microsoft.com/office/officeart/2017/3/layout/HorizontalPathTimeline"/>
    <dgm:cxn modelId="{14B5F8F4-0A48-42D1-BD13-51E28F2D402D}" type="presOf" srcId="{4870D239-8C03-41E5-BB9A-FD105D4CF761}" destId="{C4091901-D066-4C3E-9A1B-64F48A63C60B}" srcOrd="0" destOrd="0" presId="urn:microsoft.com/office/officeart/2017/3/layout/HorizontalPathTimeline"/>
    <dgm:cxn modelId="{ABA5D8F5-249A-4A1E-9500-ABA8F6EF3D5F}" srcId="{A41DEDAB-BFC9-4B5D-BE6D-4EF43E0E8A8B}" destId="{15924258-0159-47FE-AC95-89106D2857FF}" srcOrd="2" destOrd="0" parTransId="{EED7AB4B-79B4-45BE-BDCA-FFE3F91D3059}" sibTransId="{A80F4A21-173C-44D2-BA48-6EC81E6DA83F}"/>
    <dgm:cxn modelId="{48CF5BF6-4255-4AB5-9534-5B38F728E133}" type="presOf" srcId="{00DE2218-BA1A-4A9A-9939-E39F99D881CC}" destId="{77446E51-C33D-4DBC-A21A-612FB830A5A0}" srcOrd="0" destOrd="0" presId="urn:microsoft.com/office/officeart/2017/3/layout/HorizontalPathTimeline"/>
    <dgm:cxn modelId="{442A19FC-DACC-4DC5-925E-F41F0A31D091}" type="presOf" srcId="{3D4B1814-EBEB-4AC2-9CB6-5F157F1B4A8D}" destId="{2B3BFB2A-30CA-4F95-A218-F2FCD3AEE852}" srcOrd="0" destOrd="0" presId="urn:microsoft.com/office/officeart/2017/3/layout/HorizontalPathTimeline"/>
    <dgm:cxn modelId="{D5FE055E-7EC6-4920-8C79-39657D49BA57}" type="presParOf" srcId="{CA14EB7E-E53C-46FD-82B9-9CF66B50477C}" destId="{F68F0E6D-2F9C-4541-9C00-35A879583C1C}" srcOrd="0" destOrd="0" presId="urn:microsoft.com/office/officeart/2017/3/layout/HorizontalPathTimeline"/>
    <dgm:cxn modelId="{4B696A2A-D159-47DB-8427-A46A1D32ADAD}" type="presParOf" srcId="{CA14EB7E-E53C-46FD-82B9-9CF66B50477C}" destId="{4D79F064-4DE9-41C6-95C6-B8D6208BF06A}" srcOrd="1" destOrd="0" presId="urn:microsoft.com/office/officeart/2017/3/layout/HorizontalPathTimeline"/>
    <dgm:cxn modelId="{A772998A-5E0D-4439-98C1-21B9FC609C9E}" type="presParOf" srcId="{4D79F064-4DE9-41C6-95C6-B8D6208BF06A}" destId="{A3E6C750-F4EF-48F6-B172-77EF1CEEC49B}" srcOrd="0" destOrd="0" presId="urn:microsoft.com/office/officeart/2017/3/layout/HorizontalPathTimeline"/>
    <dgm:cxn modelId="{3F7434E3-8C87-4F07-AAA8-2405DD258F77}" type="presParOf" srcId="{A3E6C750-F4EF-48F6-B172-77EF1CEEC49B}" destId="{77446E51-C33D-4DBC-A21A-612FB830A5A0}" srcOrd="0" destOrd="0" presId="urn:microsoft.com/office/officeart/2017/3/layout/HorizontalPathTimeline"/>
    <dgm:cxn modelId="{7F163DEA-4A95-416C-9A87-F56B643D9212}" type="presParOf" srcId="{A3E6C750-F4EF-48F6-B172-77EF1CEEC49B}" destId="{CE49ACC0-FA23-418E-90A1-442E5BFF7C7E}" srcOrd="1" destOrd="0" presId="urn:microsoft.com/office/officeart/2017/3/layout/HorizontalPathTimeline"/>
    <dgm:cxn modelId="{620A1D0F-981A-4DF5-8E0B-FCD98297C8F4}" type="presParOf" srcId="{CE49ACC0-FA23-418E-90A1-442E5BFF7C7E}" destId="{9E88B346-731F-4454-8333-FFB22BA27B79}" srcOrd="0" destOrd="0" presId="urn:microsoft.com/office/officeart/2017/3/layout/HorizontalPathTimeline"/>
    <dgm:cxn modelId="{20D9AF96-81FE-485A-A18D-D048785A220F}" type="presParOf" srcId="{CE49ACC0-FA23-418E-90A1-442E5BFF7C7E}" destId="{381FE8B7-4F1C-477E-8028-D7565ED42DCC}" srcOrd="1" destOrd="0" presId="urn:microsoft.com/office/officeart/2017/3/layout/HorizontalPathTimeline"/>
    <dgm:cxn modelId="{642B95B1-897C-400B-AB92-4CC469BB95F6}" type="presParOf" srcId="{A3E6C750-F4EF-48F6-B172-77EF1CEEC49B}" destId="{266D07A7-5398-4E2C-872D-34D05372C144}" srcOrd="2" destOrd="0" presId="urn:microsoft.com/office/officeart/2017/3/layout/HorizontalPathTimeline"/>
    <dgm:cxn modelId="{2884231E-2297-40FB-8D97-6630024EF04F}" type="presParOf" srcId="{A3E6C750-F4EF-48F6-B172-77EF1CEEC49B}" destId="{AA53B1E2-9123-4B55-ADB3-FAD7C4366EB3}" srcOrd="3" destOrd="0" presId="urn:microsoft.com/office/officeart/2017/3/layout/HorizontalPathTimeline"/>
    <dgm:cxn modelId="{CE03FC8D-1EDF-4A48-9B7A-F247D90084EF}" type="presParOf" srcId="{A3E6C750-F4EF-48F6-B172-77EF1CEEC49B}" destId="{D450DFE6-7BD9-406F-B7F7-8B4218EBC73E}" srcOrd="4" destOrd="0" presId="urn:microsoft.com/office/officeart/2017/3/layout/HorizontalPathTimeline"/>
    <dgm:cxn modelId="{80C0232B-0FC5-4400-AF94-591CE32EE4E0}" type="presParOf" srcId="{4D79F064-4DE9-41C6-95C6-B8D6208BF06A}" destId="{F19F389C-0B57-4E90-8BC8-1B3E5F4CEA7D}" srcOrd="1" destOrd="0" presId="urn:microsoft.com/office/officeart/2017/3/layout/HorizontalPathTimeline"/>
    <dgm:cxn modelId="{A7BF2A9D-44D5-470D-98E8-525680A30980}" type="presParOf" srcId="{4D79F064-4DE9-41C6-95C6-B8D6208BF06A}" destId="{5C26D622-6F4D-4F14-A3D7-4BAEC8431A75}" srcOrd="2" destOrd="0" presId="urn:microsoft.com/office/officeart/2017/3/layout/HorizontalPathTimeline"/>
    <dgm:cxn modelId="{C13A22E4-5FDD-466A-AB80-E9EF27CFBC99}" type="presParOf" srcId="{5C26D622-6F4D-4F14-A3D7-4BAEC8431A75}" destId="{E72E6400-00FD-4831-B5D0-29A6A4352861}" srcOrd="0" destOrd="0" presId="urn:microsoft.com/office/officeart/2017/3/layout/HorizontalPathTimeline"/>
    <dgm:cxn modelId="{24FE3AE1-D454-47DE-AA00-A48549A2D8AF}" type="presParOf" srcId="{5C26D622-6F4D-4F14-A3D7-4BAEC8431A75}" destId="{85F77261-9D82-43B5-850F-04E6B807D480}" srcOrd="1" destOrd="0" presId="urn:microsoft.com/office/officeart/2017/3/layout/HorizontalPathTimeline"/>
    <dgm:cxn modelId="{BA42CF06-3D9F-4A32-9F12-A461455BD8F9}" type="presParOf" srcId="{85F77261-9D82-43B5-850F-04E6B807D480}" destId="{21ECC780-43EE-4A22-A926-DE6615D110EB}" srcOrd="0" destOrd="0" presId="urn:microsoft.com/office/officeart/2017/3/layout/HorizontalPathTimeline"/>
    <dgm:cxn modelId="{5D02BBE9-806D-49A2-A405-04AAAAF1EA8B}" type="presParOf" srcId="{85F77261-9D82-43B5-850F-04E6B807D480}" destId="{B3DF96CC-4E4E-4D56-83FA-924910CD3D6D}" srcOrd="1" destOrd="0" presId="urn:microsoft.com/office/officeart/2017/3/layout/HorizontalPathTimeline"/>
    <dgm:cxn modelId="{BBFFF6AD-83A1-4D3D-8EF0-1A5696CED085}" type="presParOf" srcId="{5C26D622-6F4D-4F14-A3D7-4BAEC8431A75}" destId="{8D334699-0AAC-4627-A7BA-8CE12801D798}" srcOrd="2" destOrd="0" presId="urn:microsoft.com/office/officeart/2017/3/layout/HorizontalPathTimeline"/>
    <dgm:cxn modelId="{C0A8D470-7211-40DC-A9CF-9AA1513E4C72}" type="presParOf" srcId="{5C26D622-6F4D-4F14-A3D7-4BAEC8431A75}" destId="{D3C4D0D1-4374-4DDB-A95A-7A1CABB5F8D7}" srcOrd="3" destOrd="0" presId="urn:microsoft.com/office/officeart/2017/3/layout/HorizontalPathTimeline"/>
    <dgm:cxn modelId="{AD4C928C-3C52-4FA2-8782-D7587261A764}" type="presParOf" srcId="{5C26D622-6F4D-4F14-A3D7-4BAEC8431A75}" destId="{6A5FC2A5-F982-402F-817B-8E78840B8A9B}" srcOrd="4" destOrd="0" presId="urn:microsoft.com/office/officeart/2017/3/layout/HorizontalPathTimeline"/>
    <dgm:cxn modelId="{47178C00-F33E-4966-AADD-22D8BFB94B30}" type="presParOf" srcId="{4D79F064-4DE9-41C6-95C6-B8D6208BF06A}" destId="{06998C75-A934-4BE9-911C-41A7EE5C2595}" srcOrd="3" destOrd="0" presId="urn:microsoft.com/office/officeart/2017/3/layout/HorizontalPathTimeline"/>
    <dgm:cxn modelId="{781BF897-CDF9-442F-A491-F529E1694E9D}" type="presParOf" srcId="{4D79F064-4DE9-41C6-95C6-B8D6208BF06A}" destId="{48082CF9-331C-4A19-93BC-992282AFA063}" srcOrd="4" destOrd="0" presId="urn:microsoft.com/office/officeart/2017/3/layout/HorizontalPathTimeline"/>
    <dgm:cxn modelId="{1996F18C-DF1A-4CC8-BEB8-D84BE2B7D9BF}" type="presParOf" srcId="{48082CF9-331C-4A19-93BC-992282AFA063}" destId="{89ADE3D2-6629-419E-A7CD-588CFBE3AD8F}" srcOrd="0" destOrd="0" presId="urn:microsoft.com/office/officeart/2017/3/layout/HorizontalPathTimeline"/>
    <dgm:cxn modelId="{2EBC7DFC-8596-48F8-8540-091DBA746361}" type="presParOf" srcId="{48082CF9-331C-4A19-93BC-992282AFA063}" destId="{3D6BC93B-2A3B-4A1E-945B-1CAC0DDDAE58}" srcOrd="1" destOrd="0" presId="urn:microsoft.com/office/officeart/2017/3/layout/HorizontalPathTimeline"/>
    <dgm:cxn modelId="{FE80F7E5-3997-42CE-A844-2F5432EDF145}" type="presParOf" srcId="{3D6BC93B-2A3B-4A1E-945B-1CAC0DDDAE58}" destId="{A010051C-4220-4B6D-83AC-AECF8C9CE8D1}" srcOrd="0" destOrd="0" presId="urn:microsoft.com/office/officeart/2017/3/layout/HorizontalPathTimeline"/>
    <dgm:cxn modelId="{5EA7DC1E-2B97-4F46-AFA8-F8F6340EB3F8}" type="presParOf" srcId="{3D6BC93B-2A3B-4A1E-945B-1CAC0DDDAE58}" destId="{C54F672A-89AE-43DE-B079-130BE8BB0E79}" srcOrd="1" destOrd="0" presId="urn:microsoft.com/office/officeart/2017/3/layout/HorizontalPathTimeline"/>
    <dgm:cxn modelId="{BED9A2B1-1674-4D5A-B33F-188E84D17D81}" type="presParOf" srcId="{48082CF9-331C-4A19-93BC-992282AFA063}" destId="{D8CE2855-B82A-45A3-87D1-F3EF8078CD3B}" srcOrd="2" destOrd="0" presId="urn:microsoft.com/office/officeart/2017/3/layout/HorizontalPathTimeline"/>
    <dgm:cxn modelId="{D85E2B37-ED25-4397-B377-E2CDF5038B64}" type="presParOf" srcId="{48082CF9-331C-4A19-93BC-992282AFA063}" destId="{09D1903D-2859-441A-9584-7E0C6C0AA19F}" srcOrd="3" destOrd="0" presId="urn:microsoft.com/office/officeart/2017/3/layout/HorizontalPathTimeline"/>
    <dgm:cxn modelId="{EB3061A9-5535-4940-A26F-EA85756553D7}" type="presParOf" srcId="{48082CF9-331C-4A19-93BC-992282AFA063}" destId="{258DF68E-EA14-4F07-8133-FA245B496C24}" srcOrd="4" destOrd="0" presId="urn:microsoft.com/office/officeart/2017/3/layout/HorizontalPathTimeline"/>
    <dgm:cxn modelId="{77618642-2FD9-4BCB-AC7C-926108B0253E}" type="presParOf" srcId="{4D79F064-4DE9-41C6-95C6-B8D6208BF06A}" destId="{8D14DC57-9425-4DC2-B9B4-B4A2468ED452}" srcOrd="5" destOrd="0" presId="urn:microsoft.com/office/officeart/2017/3/layout/HorizontalPathTimeline"/>
    <dgm:cxn modelId="{2389B8B9-4165-4F5E-B755-EDFF900B89E7}" type="presParOf" srcId="{4D79F064-4DE9-41C6-95C6-B8D6208BF06A}" destId="{C7C38084-D37B-4B2C-ACAD-173887D6913D}" srcOrd="6" destOrd="0" presId="urn:microsoft.com/office/officeart/2017/3/layout/HorizontalPathTimeline"/>
    <dgm:cxn modelId="{0C0DEE4E-54B2-43B8-91EF-9EE0B148E95C}" type="presParOf" srcId="{C7C38084-D37B-4B2C-ACAD-173887D6913D}" destId="{2B3BFB2A-30CA-4F95-A218-F2FCD3AEE852}" srcOrd="0" destOrd="0" presId="urn:microsoft.com/office/officeart/2017/3/layout/HorizontalPathTimeline"/>
    <dgm:cxn modelId="{9F289554-B4AC-458D-B448-58737C412784}" type="presParOf" srcId="{C7C38084-D37B-4B2C-ACAD-173887D6913D}" destId="{AF1105E7-65D1-45B5-B080-3A5004F34575}" srcOrd="1" destOrd="0" presId="urn:microsoft.com/office/officeart/2017/3/layout/HorizontalPathTimeline"/>
    <dgm:cxn modelId="{9045ABB4-8729-44FD-9847-5A5FFF614299}" type="presParOf" srcId="{AF1105E7-65D1-45B5-B080-3A5004F34575}" destId="{C4091901-D066-4C3E-9A1B-64F48A63C60B}" srcOrd="0" destOrd="0" presId="urn:microsoft.com/office/officeart/2017/3/layout/HorizontalPathTimeline"/>
    <dgm:cxn modelId="{C3B3584B-7268-4110-A9F7-BE18D013624E}" type="presParOf" srcId="{AF1105E7-65D1-45B5-B080-3A5004F34575}" destId="{38B2528A-B07C-4DD8-99D5-29B34ED2DCFE}" srcOrd="1" destOrd="0" presId="urn:microsoft.com/office/officeart/2017/3/layout/HorizontalPathTimeline"/>
    <dgm:cxn modelId="{C3B0B5AD-7028-4894-AE28-88F4AEAFDCC1}" type="presParOf" srcId="{C7C38084-D37B-4B2C-ACAD-173887D6913D}" destId="{0B963E3D-8751-49D8-94A4-529DFD2FA504}" srcOrd="2" destOrd="0" presId="urn:microsoft.com/office/officeart/2017/3/layout/HorizontalPathTimeline"/>
    <dgm:cxn modelId="{C0A0680D-5BB4-4821-8F90-72DDDD285E9B}" type="presParOf" srcId="{C7C38084-D37B-4B2C-ACAD-173887D6913D}" destId="{B23348E3-4293-4139-B79F-A5057101190B}" srcOrd="3" destOrd="0" presId="urn:microsoft.com/office/officeart/2017/3/layout/HorizontalPathTimeline"/>
    <dgm:cxn modelId="{7DFE3D32-D57D-47BE-9268-DAF991A6208E}" type="presParOf" srcId="{C7C38084-D37B-4B2C-ACAD-173887D6913D}" destId="{71670B23-F74B-416F-9038-AE8908A3D586}" srcOrd="4" destOrd="0" presId="urn:microsoft.com/office/officeart/2017/3/layout/HorizontalPathTimeline"/>
    <dgm:cxn modelId="{EC42F1AC-3B3E-42DB-AAF4-24278C5843CE}" type="presParOf" srcId="{4D79F064-4DE9-41C6-95C6-B8D6208BF06A}" destId="{C4694435-0D9C-4E22-AAB5-00BD43F3BF08}" srcOrd="7" destOrd="0" presId="urn:microsoft.com/office/officeart/2017/3/layout/HorizontalPathTimeline"/>
    <dgm:cxn modelId="{7F98378B-FC6F-4FAF-868D-76AB889ADA96}" type="presParOf" srcId="{4D79F064-4DE9-41C6-95C6-B8D6208BF06A}" destId="{9921177C-14DA-43E0-91EE-E4C59181B8FB}" srcOrd="8" destOrd="0" presId="urn:microsoft.com/office/officeart/2017/3/layout/HorizontalPathTimeline"/>
    <dgm:cxn modelId="{87A55C2F-4D5F-4012-9C9F-2EA180221C4D}" type="presParOf" srcId="{9921177C-14DA-43E0-91EE-E4C59181B8FB}" destId="{AB001FDD-7021-44D4-B58A-E111F898A45D}" srcOrd="0" destOrd="0" presId="urn:microsoft.com/office/officeart/2017/3/layout/HorizontalPathTimeline"/>
    <dgm:cxn modelId="{59E50454-9B2F-4E15-A029-434E9BFBAC85}" type="presParOf" srcId="{9921177C-14DA-43E0-91EE-E4C59181B8FB}" destId="{C4D494F2-00A8-4D9E-A11E-88A711DDA8F1}" srcOrd="1" destOrd="0" presId="urn:microsoft.com/office/officeart/2017/3/layout/HorizontalPathTimeline"/>
    <dgm:cxn modelId="{39D3ADAF-81BE-4385-8FE5-949A64497A5D}" type="presParOf" srcId="{C4D494F2-00A8-4D9E-A11E-88A711DDA8F1}" destId="{41ACBF42-42DF-4CFC-9A52-CA5746038CAE}" srcOrd="0" destOrd="0" presId="urn:microsoft.com/office/officeart/2017/3/layout/HorizontalPathTimeline"/>
    <dgm:cxn modelId="{7F91466E-8904-4879-8A42-4A56C930FEF5}" type="presParOf" srcId="{C4D494F2-00A8-4D9E-A11E-88A711DDA8F1}" destId="{26BE5384-86AB-46A7-BE03-C579844BBCC6}" srcOrd="1" destOrd="0" presId="urn:microsoft.com/office/officeart/2017/3/layout/HorizontalPathTimeline"/>
    <dgm:cxn modelId="{86746259-06E7-4B12-B809-4E70F08E66AD}" type="presParOf" srcId="{9921177C-14DA-43E0-91EE-E4C59181B8FB}" destId="{A09C4649-1E38-44F8-9D77-A734F1E6F771}" srcOrd="2" destOrd="0" presId="urn:microsoft.com/office/officeart/2017/3/layout/HorizontalPathTimeline"/>
    <dgm:cxn modelId="{EFBAA0A8-21EB-43C5-82B7-713A382F3E7C}" type="presParOf" srcId="{9921177C-14DA-43E0-91EE-E4C59181B8FB}" destId="{E76361FC-3B4E-4D19-A6EC-68AB585329D6}" srcOrd="3" destOrd="0" presId="urn:microsoft.com/office/officeart/2017/3/layout/HorizontalPathTimeline"/>
    <dgm:cxn modelId="{B9B8715E-86DD-4950-84A4-63081E96AAC8}" type="presParOf" srcId="{9921177C-14DA-43E0-91EE-E4C59181B8FB}" destId="{2BC4852A-2CBB-4365-98BF-CAE3DEDB8049}"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2F2225-7AD8-4C73-B3B0-C168A276C26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F4B49BE7-8C8C-456A-BBD5-4B6ABF41F87C}">
      <dgm:prSet/>
      <dgm:spPr/>
      <dgm:t>
        <a:bodyPr/>
        <a:lstStyle/>
        <a:p>
          <a:r>
            <a:rPr lang="en-US" b="1" i="0"/>
            <a:t>European Commission - Sustainable Finance</a:t>
          </a:r>
          <a:r>
            <a:rPr lang="en-US" b="0" i="0"/>
            <a:t>:</a:t>
          </a:r>
          <a:endParaRPr lang="en-US"/>
        </a:p>
      </dgm:t>
    </dgm:pt>
    <dgm:pt modelId="{B8A218A5-9284-4F78-ADA3-34FD5DEA9EF9}" type="parTrans" cxnId="{75D0C208-4706-4903-AC49-A3F4624253E8}">
      <dgm:prSet/>
      <dgm:spPr/>
      <dgm:t>
        <a:bodyPr/>
        <a:lstStyle/>
        <a:p>
          <a:endParaRPr lang="en-US"/>
        </a:p>
      </dgm:t>
    </dgm:pt>
    <dgm:pt modelId="{47083C64-94CD-4363-BAEF-54FED661C84C}" type="sibTrans" cxnId="{75D0C208-4706-4903-AC49-A3F4624253E8}">
      <dgm:prSet/>
      <dgm:spPr/>
      <dgm:t>
        <a:bodyPr/>
        <a:lstStyle/>
        <a:p>
          <a:endParaRPr lang="en-US"/>
        </a:p>
      </dgm:t>
    </dgm:pt>
    <dgm:pt modelId="{E60A073C-0B6F-4BD0-801B-A3C09126FA5C}">
      <dgm:prSet/>
      <dgm:spPr/>
      <dgm:t>
        <a:bodyPr/>
        <a:lstStyle/>
        <a:p>
          <a:r>
            <a:rPr lang="en-US" b="0" i="0">
              <a:hlinkClick xmlns:r="http://schemas.openxmlformats.org/officeDocument/2006/relationships" r:id="rId1"/>
            </a:rPr>
            <a:t>Sustainable Finance</a:t>
          </a:r>
          <a:endParaRPr lang="en-US"/>
        </a:p>
      </dgm:t>
    </dgm:pt>
    <dgm:pt modelId="{A8B05F0C-CA67-45F8-B1EC-8C8586393AD2}" type="parTrans" cxnId="{342B5AB4-8C17-454F-AF09-BCE4C7A92545}">
      <dgm:prSet/>
      <dgm:spPr/>
      <dgm:t>
        <a:bodyPr/>
        <a:lstStyle/>
        <a:p>
          <a:endParaRPr lang="en-US"/>
        </a:p>
      </dgm:t>
    </dgm:pt>
    <dgm:pt modelId="{44356012-A985-4F93-A0CC-E53AA1FCB3CC}" type="sibTrans" cxnId="{342B5AB4-8C17-454F-AF09-BCE4C7A92545}">
      <dgm:prSet/>
      <dgm:spPr/>
      <dgm:t>
        <a:bodyPr/>
        <a:lstStyle/>
        <a:p>
          <a:endParaRPr lang="en-US"/>
        </a:p>
      </dgm:t>
    </dgm:pt>
    <dgm:pt modelId="{810087CE-5499-429A-8693-7F82980AD587}">
      <dgm:prSet/>
      <dgm:spPr/>
      <dgm:t>
        <a:bodyPr/>
        <a:lstStyle/>
        <a:p>
          <a:r>
            <a:rPr lang="en-US" b="1" i="0"/>
            <a:t>European Commission - The European Green Deal</a:t>
          </a:r>
          <a:r>
            <a:rPr lang="en-US" b="0" i="0"/>
            <a:t>:</a:t>
          </a:r>
          <a:endParaRPr lang="en-US"/>
        </a:p>
      </dgm:t>
    </dgm:pt>
    <dgm:pt modelId="{C8714EC6-8532-4B9E-8CEC-4CB63653F33A}" type="parTrans" cxnId="{C02002E3-4B30-4C19-B0B4-54837DBCFEB8}">
      <dgm:prSet/>
      <dgm:spPr/>
      <dgm:t>
        <a:bodyPr/>
        <a:lstStyle/>
        <a:p>
          <a:endParaRPr lang="en-US"/>
        </a:p>
      </dgm:t>
    </dgm:pt>
    <dgm:pt modelId="{7A71AE59-97AF-47B0-B852-72FE7D48B6CD}" type="sibTrans" cxnId="{C02002E3-4B30-4C19-B0B4-54837DBCFEB8}">
      <dgm:prSet/>
      <dgm:spPr/>
      <dgm:t>
        <a:bodyPr/>
        <a:lstStyle/>
        <a:p>
          <a:endParaRPr lang="en-US"/>
        </a:p>
      </dgm:t>
    </dgm:pt>
    <dgm:pt modelId="{101BBACF-D09B-46E8-B434-B17250F792EA}">
      <dgm:prSet/>
      <dgm:spPr/>
      <dgm:t>
        <a:bodyPr/>
        <a:lstStyle/>
        <a:p>
          <a:r>
            <a:rPr lang="en-US" b="0" i="0">
              <a:hlinkClick xmlns:r="http://schemas.openxmlformats.org/officeDocument/2006/relationships" r:id="rId2"/>
            </a:rPr>
            <a:t>European Green Deal</a:t>
          </a:r>
          <a:endParaRPr lang="en-US"/>
        </a:p>
      </dgm:t>
    </dgm:pt>
    <dgm:pt modelId="{4010F655-1AFC-4FDF-A7CD-45D650C03397}" type="parTrans" cxnId="{039E2C36-8900-4F07-933D-2903EAE14BCF}">
      <dgm:prSet/>
      <dgm:spPr/>
      <dgm:t>
        <a:bodyPr/>
        <a:lstStyle/>
        <a:p>
          <a:endParaRPr lang="en-US"/>
        </a:p>
      </dgm:t>
    </dgm:pt>
    <dgm:pt modelId="{099D7BE1-E5D5-49A1-A6D7-CA2CBE441B2A}" type="sibTrans" cxnId="{039E2C36-8900-4F07-933D-2903EAE14BCF}">
      <dgm:prSet/>
      <dgm:spPr/>
      <dgm:t>
        <a:bodyPr/>
        <a:lstStyle/>
        <a:p>
          <a:endParaRPr lang="en-US"/>
        </a:p>
      </dgm:t>
    </dgm:pt>
    <dgm:pt modelId="{48D75388-F5C1-491A-951E-6616CFC44A64}">
      <dgm:prSet/>
      <dgm:spPr/>
      <dgm:t>
        <a:bodyPr/>
        <a:lstStyle/>
        <a:p>
          <a:r>
            <a:rPr lang="en-US" b="1" i="0"/>
            <a:t>European Environment Agency</a:t>
          </a:r>
          <a:r>
            <a:rPr lang="en-US" b="0" i="0"/>
            <a:t>:</a:t>
          </a:r>
          <a:endParaRPr lang="en-US"/>
        </a:p>
      </dgm:t>
    </dgm:pt>
    <dgm:pt modelId="{5CCB9968-98CA-4AC8-B2F8-3A02A4099CBD}" type="parTrans" cxnId="{116F006B-51E6-43F9-AB9F-EC6032DD64CC}">
      <dgm:prSet/>
      <dgm:spPr/>
      <dgm:t>
        <a:bodyPr/>
        <a:lstStyle/>
        <a:p>
          <a:endParaRPr lang="en-US"/>
        </a:p>
      </dgm:t>
    </dgm:pt>
    <dgm:pt modelId="{06C0490D-16ED-4B96-B243-F030F274C9D9}" type="sibTrans" cxnId="{116F006B-51E6-43F9-AB9F-EC6032DD64CC}">
      <dgm:prSet/>
      <dgm:spPr/>
      <dgm:t>
        <a:bodyPr/>
        <a:lstStyle/>
        <a:p>
          <a:endParaRPr lang="en-US"/>
        </a:p>
      </dgm:t>
    </dgm:pt>
    <dgm:pt modelId="{E6E769AE-FF19-4D3E-B9CD-23C0639AA2B8}">
      <dgm:prSet/>
      <dgm:spPr/>
      <dgm:t>
        <a:bodyPr/>
        <a:lstStyle/>
        <a:p>
          <a:r>
            <a:rPr lang="en-US" b="0" i="0">
              <a:hlinkClick xmlns:r="http://schemas.openxmlformats.org/officeDocument/2006/relationships" r:id="rId3"/>
            </a:rPr>
            <a:t>European Environment Agency</a:t>
          </a:r>
          <a:endParaRPr lang="en-US"/>
        </a:p>
      </dgm:t>
    </dgm:pt>
    <dgm:pt modelId="{496EDDF3-FD3E-4BCD-BBA2-16A7D3350DAC}" type="parTrans" cxnId="{149A38BB-507A-411F-80CC-7730556D20BB}">
      <dgm:prSet/>
      <dgm:spPr/>
      <dgm:t>
        <a:bodyPr/>
        <a:lstStyle/>
        <a:p>
          <a:endParaRPr lang="en-US"/>
        </a:p>
      </dgm:t>
    </dgm:pt>
    <dgm:pt modelId="{61F6C88F-BA24-4FB6-A241-3669F73CC348}" type="sibTrans" cxnId="{149A38BB-507A-411F-80CC-7730556D20BB}">
      <dgm:prSet/>
      <dgm:spPr/>
      <dgm:t>
        <a:bodyPr/>
        <a:lstStyle/>
        <a:p>
          <a:endParaRPr lang="en-US"/>
        </a:p>
      </dgm:t>
    </dgm:pt>
    <dgm:pt modelId="{327DAE26-ACF4-4111-8AC7-77D390987354}">
      <dgm:prSet/>
      <dgm:spPr/>
      <dgm:t>
        <a:bodyPr/>
        <a:lstStyle/>
        <a:p>
          <a:r>
            <a:rPr lang="en-US" b="1" i="0"/>
            <a:t>EU Taxonomy for Sustainable Activities</a:t>
          </a:r>
          <a:r>
            <a:rPr lang="en-US" b="0" i="0"/>
            <a:t>:</a:t>
          </a:r>
          <a:endParaRPr lang="en-US"/>
        </a:p>
      </dgm:t>
    </dgm:pt>
    <dgm:pt modelId="{BCA23D1D-02CE-48E7-9F2A-993591923282}" type="parTrans" cxnId="{F1EBD9A6-58BF-43AF-9055-0E2A3D609D69}">
      <dgm:prSet/>
      <dgm:spPr/>
      <dgm:t>
        <a:bodyPr/>
        <a:lstStyle/>
        <a:p>
          <a:endParaRPr lang="en-US"/>
        </a:p>
      </dgm:t>
    </dgm:pt>
    <dgm:pt modelId="{BEC03A82-9C30-4658-857A-2CA4C61D0EED}" type="sibTrans" cxnId="{F1EBD9A6-58BF-43AF-9055-0E2A3D609D69}">
      <dgm:prSet/>
      <dgm:spPr/>
      <dgm:t>
        <a:bodyPr/>
        <a:lstStyle/>
        <a:p>
          <a:endParaRPr lang="en-US"/>
        </a:p>
      </dgm:t>
    </dgm:pt>
    <dgm:pt modelId="{C1F72EBD-E489-4A84-AA7A-0C5BD9429F6B}">
      <dgm:prSet/>
      <dgm:spPr/>
      <dgm:t>
        <a:bodyPr/>
        <a:lstStyle/>
        <a:p>
          <a:r>
            <a:rPr lang="en-US" b="0" i="0">
              <a:hlinkClick xmlns:r="http://schemas.openxmlformats.org/officeDocument/2006/relationships" r:id="rId4"/>
            </a:rPr>
            <a:t>EU Taxonomy</a:t>
          </a:r>
          <a:endParaRPr lang="en-US"/>
        </a:p>
      </dgm:t>
    </dgm:pt>
    <dgm:pt modelId="{D0FBD468-52AD-43F3-A585-58126B5293A2}" type="parTrans" cxnId="{F85C56C9-A87D-4FAF-8296-D442CDCCC8CD}">
      <dgm:prSet/>
      <dgm:spPr/>
      <dgm:t>
        <a:bodyPr/>
        <a:lstStyle/>
        <a:p>
          <a:endParaRPr lang="en-US"/>
        </a:p>
      </dgm:t>
    </dgm:pt>
    <dgm:pt modelId="{D9A43954-CB0F-456F-B3E7-F7CB875D5C28}" type="sibTrans" cxnId="{F85C56C9-A87D-4FAF-8296-D442CDCCC8CD}">
      <dgm:prSet/>
      <dgm:spPr/>
      <dgm:t>
        <a:bodyPr/>
        <a:lstStyle/>
        <a:p>
          <a:endParaRPr lang="en-US"/>
        </a:p>
      </dgm:t>
    </dgm:pt>
    <dgm:pt modelId="{57A68279-4D15-47D8-87E4-46325850E01D}" type="pres">
      <dgm:prSet presAssocID="{E32F2225-7AD8-4C73-B3B0-C168A276C268}" presName="Name0" presStyleCnt="0">
        <dgm:presLayoutVars>
          <dgm:dir/>
          <dgm:animLvl val="lvl"/>
          <dgm:resizeHandles val="exact"/>
        </dgm:presLayoutVars>
      </dgm:prSet>
      <dgm:spPr/>
    </dgm:pt>
    <dgm:pt modelId="{AAEF1288-E201-489E-A22F-716681A7CC98}" type="pres">
      <dgm:prSet presAssocID="{F4B49BE7-8C8C-456A-BBD5-4B6ABF41F87C}" presName="composite" presStyleCnt="0"/>
      <dgm:spPr/>
    </dgm:pt>
    <dgm:pt modelId="{44D78B6E-EC1C-43A1-8659-A70EB06E65B3}" type="pres">
      <dgm:prSet presAssocID="{F4B49BE7-8C8C-456A-BBD5-4B6ABF41F87C}" presName="parTx" presStyleLbl="alignNode1" presStyleIdx="0" presStyleCnt="4">
        <dgm:presLayoutVars>
          <dgm:chMax val="0"/>
          <dgm:chPref val="0"/>
          <dgm:bulletEnabled val="1"/>
        </dgm:presLayoutVars>
      </dgm:prSet>
      <dgm:spPr/>
    </dgm:pt>
    <dgm:pt modelId="{1A333508-9045-4014-B3A3-B468B504356B}" type="pres">
      <dgm:prSet presAssocID="{F4B49BE7-8C8C-456A-BBD5-4B6ABF41F87C}" presName="desTx" presStyleLbl="alignAccFollowNode1" presStyleIdx="0" presStyleCnt="4">
        <dgm:presLayoutVars>
          <dgm:bulletEnabled val="1"/>
        </dgm:presLayoutVars>
      </dgm:prSet>
      <dgm:spPr/>
    </dgm:pt>
    <dgm:pt modelId="{1E86A6B0-CC06-4118-9B01-17B760193CE4}" type="pres">
      <dgm:prSet presAssocID="{47083C64-94CD-4363-BAEF-54FED661C84C}" presName="space" presStyleCnt="0"/>
      <dgm:spPr/>
    </dgm:pt>
    <dgm:pt modelId="{73152FC0-7DA2-47DB-ACE3-DE41625F59B0}" type="pres">
      <dgm:prSet presAssocID="{810087CE-5499-429A-8693-7F82980AD587}" presName="composite" presStyleCnt="0"/>
      <dgm:spPr/>
    </dgm:pt>
    <dgm:pt modelId="{B0E9E294-3983-46D7-A759-C06BEB359153}" type="pres">
      <dgm:prSet presAssocID="{810087CE-5499-429A-8693-7F82980AD587}" presName="parTx" presStyleLbl="alignNode1" presStyleIdx="1" presStyleCnt="4">
        <dgm:presLayoutVars>
          <dgm:chMax val="0"/>
          <dgm:chPref val="0"/>
          <dgm:bulletEnabled val="1"/>
        </dgm:presLayoutVars>
      </dgm:prSet>
      <dgm:spPr/>
    </dgm:pt>
    <dgm:pt modelId="{91DCE890-7893-491D-86EF-51146B80D9EA}" type="pres">
      <dgm:prSet presAssocID="{810087CE-5499-429A-8693-7F82980AD587}" presName="desTx" presStyleLbl="alignAccFollowNode1" presStyleIdx="1" presStyleCnt="4">
        <dgm:presLayoutVars>
          <dgm:bulletEnabled val="1"/>
        </dgm:presLayoutVars>
      </dgm:prSet>
      <dgm:spPr/>
    </dgm:pt>
    <dgm:pt modelId="{48FC86FF-1891-4654-90E5-03F81B2BC19B}" type="pres">
      <dgm:prSet presAssocID="{7A71AE59-97AF-47B0-B852-72FE7D48B6CD}" presName="space" presStyleCnt="0"/>
      <dgm:spPr/>
    </dgm:pt>
    <dgm:pt modelId="{DB8A4ABD-4DE4-4412-8599-33A50157254F}" type="pres">
      <dgm:prSet presAssocID="{48D75388-F5C1-491A-951E-6616CFC44A64}" presName="composite" presStyleCnt="0"/>
      <dgm:spPr/>
    </dgm:pt>
    <dgm:pt modelId="{82C8B7C2-A71E-41B3-A09B-8D8F0CF25EFE}" type="pres">
      <dgm:prSet presAssocID="{48D75388-F5C1-491A-951E-6616CFC44A64}" presName="parTx" presStyleLbl="alignNode1" presStyleIdx="2" presStyleCnt="4">
        <dgm:presLayoutVars>
          <dgm:chMax val="0"/>
          <dgm:chPref val="0"/>
          <dgm:bulletEnabled val="1"/>
        </dgm:presLayoutVars>
      </dgm:prSet>
      <dgm:spPr/>
    </dgm:pt>
    <dgm:pt modelId="{AC2494F0-CA3B-4FCF-BD31-3846CB2C5191}" type="pres">
      <dgm:prSet presAssocID="{48D75388-F5C1-491A-951E-6616CFC44A64}" presName="desTx" presStyleLbl="alignAccFollowNode1" presStyleIdx="2" presStyleCnt="4">
        <dgm:presLayoutVars>
          <dgm:bulletEnabled val="1"/>
        </dgm:presLayoutVars>
      </dgm:prSet>
      <dgm:spPr/>
    </dgm:pt>
    <dgm:pt modelId="{2E0840F1-9D70-4EC2-86AC-032BE9A3556B}" type="pres">
      <dgm:prSet presAssocID="{06C0490D-16ED-4B96-B243-F030F274C9D9}" presName="space" presStyleCnt="0"/>
      <dgm:spPr/>
    </dgm:pt>
    <dgm:pt modelId="{AF256F1B-19F6-4BB8-9C9C-6F39656CF115}" type="pres">
      <dgm:prSet presAssocID="{327DAE26-ACF4-4111-8AC7-77D390987354}" presName="composite" presStyleCnt="0"/>
      <dgm:spPr/>
    </dgm:pt>
    <dgm:pt modelId="{FDCE57E9-0B64-4213-AF96-CFEA25A68B81}" type="pres">
      <dgm:prSet presAssocID="{327DAE26-ACF4-4111-8AC7-77D390987354}" presName="parTx" presStyleLbl="alignNode1" presStyleIdx="3" presStyleCnt="4">
        <dgm:presLayoutVars>
          <dgm:chMax val="0"/>
          <dgm:chPref val="0"/>
          <dgm:bulletEnabled val="1"/>
        </dgm:presLayoutVars>
      </dgm:prSet>
      <dgm:spPr/>
    </dgm:pt>
    <dgm:pt modelId="{40F7738C-42BB-4379-AC7E-9E6CC2C83BC8}" type="pres">
      <dgm:prSet presAssocID="{327DAE26-ACF4-4111-8AC7-77D390987354}" presName="desTx" presStyleLbl="alignAccFollowNode1" presStyleIdx="3" presStyleCnt="4">
        <dgm:presLayoutVars>
          <dgm:bulletEnabled val="1"/>
        </dgm:presLayoutVars>
      </dgm:prSet>
      <dgm:spPr/>
    </dgm:pt>
  </dgm:ptLst>
  <dgm:cxnLst>
    <dgm:cxn modelId="{75D0C208-4706-4903-AC49-A3F4624253E8}" srcId="{E32F2225-7AD8-4C73-B3B0-C168A276C268}" destId="{F4B49BE7-8C8C-456A-BBD5-4B6ABF41F87C}" srcOrd="0" destOrd="0" parTransId="{B8A218A5-9284-4F78-ADA3-34FD5DEA9EF9}" sibTransId="{47083C64-94CD-4363-BAEF-54FED661C84C}"/>
    <dgm:cxn modelId="{039E2C36-8900-4F07-933D-2903EAE14BCF}" srcId="{810087CE-5499-429A-8693-7F82980AD587}" destId="{101BBACF-D09B-46E8-B434-B17250F792EA}" srcOrd="0" destOrd="0" parTransId="{4010F655-1AFC-4FDF-A7CD-45D650C03397}" sibTransId="{099D7BE1-E5D5-49A1-A6D7-CA2CBE441B2A}"/>
    <dgm:cxn modelId="{B2E45F3F-72D7-4482-900C-BCBE1CCD3E4C}" type="presOf" srcId="{C1F72EBD-E489-4A84-AA7A-0C5BD9429F6B}" destId="{40F7738C-42BB-4379-AC7E-9E6CC2C83BC8}" srcOrd="0" destOrd="0" presId="urn:microsoft.com/office/officeart/2005/8/layout/hList1"/>
    <dgm:cxn modelId="{806F6260-A772-47C9-A310-6394C78C88B4}" type="presOf" srcId="{E60A073C-0B6F-4BD0-801B-A3C09126FA5C}" destId="{1A333508-9045-4014-B3A3-B468B504356B}" srcOrd="0" destOrd="0" presId="urn:microsoft.com/office/officeart/2005/8/layout/hList1"/>
    <dgm:cxn modelId="{116F006B-51E6-43F9-AB9F-EC6032DD64CC}" srcId="{E32F2225-7AD8-4C73-B3B0-C168A276C268}" destId="{48D75388-F5C1-491A-951E-6616CFC44A64}" srcOrd="2" destOrd="0" parTransId="{5CCB9968-98CA-4AC8-B2F8-3A02A4099CBD}" sibTransId="{06C0490D-16ED-4B96-B243-F030F274C9D9}"/>
    <dgm:cxn modelId="{8C647F53-617D-42BB-B455-CD05ECAF0426}" type="presOf" srcId="{E32F2225-7AD8-4C73-B3B0-C168A276C268}" destId="{57A68279-4D15-47D8-87E4-46325850E01D}" srcOrd="0" destOrd="0" presId="urn:microsoft.com/office/officeart/2005/8/layout/hList1"/>
    <dgm:cxn modelId="{04866790-BB7D-43D1-B34A-AC83CA62FBC3}" type="presOf" srcId="{F4B49BE7-8C8C-456A-BBD5-4B6ABF41F87C}" destId="{44D78B6E-EC1C-43A1-8659-A70EB06E65B3}" srcOrd="0" destOrd="0" presId="urn:microsoft.com/office/officeart/2005/8/layout/hList1"/>
    <dgm:cxn modelId="{0056A391-D042-44BF-92AF-62334F207462}" type="presOf" srcId="{48D75388-F5C1-491A-951E-6616CFC44A64}" destId="{82C8B7C2-A71E-41B3-A09B-8D8F0CF25EFE}" srcOrd="0" destOrd="0" presId="urn:microsoft.com/office/officeart/2005/8/layout/hList1"/>
    <dgm:cxn modelId="{F1EBD9A6-58BF-43AF-9055-0E2A3D609D69}" srcId="{E32F2225-7AD8-4C73-B3B0-C168A276C268}" destId="{327DAE26-ACF4-4111-8AC7-77D390987354}" srcOrd="3" destOrd="0" parTransId="{BCA23D1D-02CE-48E7-9F2A-993591923282}" sibTransId="{BEC03A82-9C30-4658-857A-2CA4C61D0EED}"/>
    <dgm:cxn modelId="{342B5AB4-8C17-454F-AF09-BCE4C7A92545}" srcId="{F4B49BE7-8C8C-456A-BBD5-4B6ABF41F87C}" destId="{E60A073C-0B6F-4BD0-801B-A3C09126FA5C}" srcOrd="0" destOrd="0" parTransId="{A8B05F0C-CA67-45F8-B1EC-8C8586393AD2}" sibTransId="{44356012-A985-4F93-A0CC-E53AA1FCB3CC}"/>
    <dgm:cxn modelId="{7CA08AB4-26BE-453D-B6F5-567770C8600B}" type="presOf" srcId="{810087CE-5499-429A-8693-7F82980AD587}" destId="{B0E9E294-3983-46D7-A759-C06BEB359153}" srcOrd="0" destOrd="0" presId="urn:microsoft.com/office/officeart/2005/8/layout/hList1"/>
    <dgm:cxn modelId="{149A38BB-507A-411F-80CC-7730556D20BB}" srcId="{48D75388-F5C1-491A-951E-6616CFC44A64}" destId="{E6E769AE-FF19-4D3E-B9CD-23C0639AA2B8}" srcOrd="0" destOrd="0" parTransId="{496EDDF3-FD3E-4BCD-BBA2-16A7D3350DAC}" sibTransId="{61F6C88F-BA24-4FB6-A241-3669F73CC348}"/>
    <dgm:cxn modelId="{F85C56C9-A87D-4FAF-8296-D442CDCCC8CD}" srcId="{327DAE26-ACF4-4111-8AC7-77D390987354}" destId="{C1F72EBD-E489-4A84-AA7A-0C5BD9429F6B}" srcOrd="0" destOrd="0" parTransId="{D0FBD468-52AD-43F3-A585-58126B5293A2}" sibTransId="{D9A43954-CB0F-456F-B3E7-F7CB875D5C28}"/>
    <dgm:cxn modelId="{2D3F79CA-F44C-45B9-9284-F5E32B1450CF}" type="presOf" srcId="{327DAE26-ACF4-4111-8AC7-77D390987354}" destId="{FDCE57E9-0B64-4213-AF96-CFEA25A68B81}" srcOrd="0" destOrd="0" presId="urn:microsoft.com/office/officeart/2005/8/layout/hList1"/>
    <dgm:cxn modelId="{E3EAC9DD-1EE0-41DC-8E20-F7EF37866BDA}" type="presOf" srcId="{E6E769AE-FF19-4D3E-B9CD-23C0639AA2B8}" destId="{AC2494F0-CA3B-4FCF-BD31-3846CB2C5191}" srcOrd="0" destOrd="0" presId="urn:microsoft.com/office/officeart/2005/8/layout/hList1"/>
    <dgm:cxn modelId="{C02002E3-4B30-4C19-B0B4-54837DBCFEB8}" srcId="{E32F2225-7AD8-4C73-B3B0-C168A276C268}" destId="{810087CE-5499-429A-8693-7F82980AD587}" srcOrd="1" destOrd="0" parTransId="{C8714EC6-8532-4B9E-8CEC-4CB63653F33A}" sibTransId="{7A71AE59-97AF-47B0-B852-72FE7D48B6CD}"/>
    <dgm:cxn modelId="{EDC801FF-2661-4D07-9CAD-02D311E5F1F7}" type="presOf" srcId="{101BBACF-D09B-46E8-B434-B17250F792EA}" destId="{91DCE890-7893-491D-86EF-51146B80D9EA}" srcOrd="0" destOrd="0" presId="urn:microsoft.com/office/officeart/2005/8/layout/hList1"/>
    <dgm:cxn modelId="{0CD71127-D62E-48C7-AB95-7A5079EE86A7}" type="presParOf" srcId="{57A68279-4D15-47D8-87E4-46325850E01D}" destId="{AAEF1288-E201-489E-A22F-716681A7CC98}" srcOrd="0" destOrd="0" presId="urn:microsoft.com/office/officeart/2005/8/layout/hList1"/>
    <dgm:cxn modelId="{A290E1F0-162A-4BA9-AA51-1895E9D306DD}" type="presParOf" srcId="{AAEF1288-E201-489E-A22F-716681A7CC98}" destId="{44D78B6E-EC1C-43A1-8659-A70EB06E65B3}" srcOrd="0" destOrd="0" presId="urn:microsoft.com/office/officeart/2005/8/layout/hList1"/>
    <dgm:cxn modelId="{2A38539E-87A6-4806-B36B-D132A518F379}" type="presParOf" srcId="{AAEF1288-E201-489E-A22F-716681A7CC98}" destId="{1A333508-9045-4014-B3A3-B468B504356B}" srcOrd="1" destOrd="0" presId="urn:microsoft.com/office/officeart/2005/8/layout/hList1"/>
    <dgm:cxn modelId="{7F638BFA-320B-4688-995A-AA8F95B63472}" type="presParOf" srcId="{57A68279-4D15-47D8-87E4-46325850E01D}" destId="{1E86A6B0-CC06-4118-9B01-17B760193CE4}" srcOrd="1" destOrd="0" presId="urn:microsoft.com/office/officeart/2005/8/layout/hList1"/>
    <dgm:cxn modelId="{5B237321-9853-4A85-937F-9310A5A1651A}" type="presParOf" srcId="{57A68279-4D15-47D8-87E4-46325850E01D}" destId="{73152FC0-7DA2-47DB-ACE3-DE41625F59B0}" srcOrd="2" destOrd="0" presId="urn:microsoft.com/office/officeart/2005/8/layout/hList1"/>
    <dgm:cxn modelId="{5DCE0139-1F93-4D4F-841F-E887332EEB37}" type="presParOf" srcId="{73152FC0-7DA2-47DB-ACE3-DE41625F59B0}" destId="{B0E9E294-3983-46D7-A759-C06BEB359153}" srcOrd="0" destOrd="0" presId="urn:microsoft.com/office/officeart/2005/8/layout/hList1"/>
    <dgm:cxn modelId="{5A25AE50-5846-4540-A1DD-A730B89C8CA4}" type="presParOf" srcId="{73152FC0-7DA2-47DB-ACE3-DE41625F59B0}" destId="{91DCE890-7893-491D-86EF-51146B80D9EA}" srcOrd="1" destOrd="0" presId="urn:microsoft.com/office/officeart/2005/8/layout/hList1"/>
    <dgm:cxn modelId="{2B5AD1F7-8E69-4C57-B285-CFA5DCA32016}" type="presParOf" srcId="{57A68279-4D15-47D8-87E4-46325850E01D}" destId="{48FC86FF-1891-4654-90E5-03F81B2BC19B}" srcOrd="3" destOrd="0" presId="urn:microsoft.com/office/officeart/2005/8/layout/hList1"/>
    <dgm:cxn modelId="{D444E747-336F-448E-BA38-B8292873FC52}" type="presParOf" srcId="{57A68279-4D15-47D8-87E4-46325850E01D}" destId="{DB8A4ABD-4DE4-4412-8599-33A50157254F}" srcOrd="4" destOrd="0" presId="urn:microsoft.com/office/officeart/2005/8/layout/hList1"/>
    <dgm:cxn modelId="{0CAF9472-DEFE-41E3-B210-1303ABACDD79}" type="presParOf" srcId="{DB8A4ABD-4DE4-4412-8599-33A50157254F}" destId="{82C8B7C2-A71E-41B3-A09B-8D8F0CF25EFE}" srcOrd="0" destOrd="0" presId="urn:microsoft.com/office/officeart/2005/8/layout/hList1"/>
    <dgm:cxn modelId="{16009B58-17A7-4076-9FD9-1A1B4B2EA099}" type="presParOf" srcId="{DB8A4ABD-4DE4-4412-8599-33A50157254F}" destId="{AC2494F0-CA3B-4FCF-BD31-3846CB2C5191}" srcOrd="1" destOrd="0" presId="urn:microsoft.com/office/officeart/2005/8/layout/hList1"/>
    <dgm:cxn modelId="{1185C7EB-71DC-4E45-B4DA-ECC69F308AC9}" type="presParOf" srcId="{57A68279-4D15-47D8-87E4-46325850E01D}" destId="{2E0840F1-9D70-4EC2-86AC-032BE9A3556B}" srcOrd="5" destOrd="0" presId="urn:microsoft.com/office/officeart/2005/8/layout/hList1"/>
    <dgm:cxn modelId="{C4BC5E3D-DE1B-4843-BBE4-BAF0473D9D79}" type="presParOf" srcId="{57A68279-4D15-47D8-87E4-46325850E01D}" destId="{AF256F1B-19F6-4BB8-9C9C-6F39656CF115}" srcOrd="6" destOrd="0" presId="urn:microsoft.com/office/officeart/2005/8/layout/hList1"/>
    <dgm:cxn modelId="{12FD38BA-CFFF-41A3-B268-F4DDB1384561}" type="presParOf" srcId="{AF256F1B-19F6-4BB8-9C9C-6F39656CF115}" destId="{FDCE57E9-0B64-4213-AF96-CFEA25A68B81}" srcOrd="0" destOrd="0" presId="urn:microsoft.com/office/officeart/2005/8/layout/hList1"/>
    <dgm:cxn modelId="{8A2A9699-82E0-4594-82DF-E2FE3BCD5151}" type="presParOf" srcId="{AF256F1B-19F6-4BB8-9C9C-6F39656CF115}" destId="{40F7738C-42BB-4379-AC7E-9E6CC2C83B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4BC9B-F0BF-4A64-B14A-8D21212FBAB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9A805B0-E15D-4E3F-972D-65550B0523E8}">
      <dgm:prSet/>
      <dgm:spPr/>
      <dgm:t>
        <a:bodyPr/>
        <a:lstStyle/>
        <a:p>
          <a:pPr>
            <a:lnSpc>
              <a:spcPct val="100000"/>
            </a:lnSpc>
          </a:pPr>
          <a:r>
            <a:rPr lang="en-US"/>
            <a:t>Growing demand for sustainable investments</a:t>
          </a:r>
        </a:p>
      </dgm:t>
    </dgm:pt>
    <dgm:pt modelId="{D5A20760-B2FB-45D6-B216-E07C6A1A9A3A}" type="parTrans" cxnId="{CF5E1A15-5AB9-4AEA-ACBF-ED199A61D187}">
      <dgm:prSet/>
      <dgm:spPr/>
      <dgm:t>
        <a:bodyPr/>
        <a:lstStyle/>
        <a:p>
          <a:endParaRPr lang="en-US"/>
        </a:p>
      </dgm:t>
    </dgm:pt>
    <dgm:pt modelId="{321D97BC-EE03-481B-BD3E-1E2BD80EFF2E}" type="sibTrans" cxnId="{CF5E1A15-5AB9-4AEA-ACBF-ED199A61D187}">
      <dgm:prSet/>
      <dgm:spPr/>
      <dgm:t>
        <a:bodyPr/>
        <a:lstStyle/>
        <a:p>
          <a:endParaRPr lang="en-US"/>
        </a:p>
      </dgm:t>
    </dgm:pt>
    <dgm:pt modelId="{3E374136-038F-44B4-95AA-AE9E95A4FF18}">
      <dgm:prSet/>
      <dgm:spPr/>
      <dgm:t>
        <a:bodyPr/>
        <a:lstStyle/>
        <a:p>
          <a:pPr>
            <a:lnSpc>
              <a:spcPct val="100000"/>
            </a:lnSpc>
          </a:pPr>
          <a:r>
            <a:rPr lang="en-US"/>
            <a:t>Potential for innovation and new market development</a:t>
          </a:r>
        </a:p>
      </dgm:t>
    </dgm:pt>
    <dgm:pt modelId="{BB264C39-0EDF-4419-B3F9-C1F0574EC889}" type="parTrans" cxnId="{B3F2210F-A9A7-476E-88AF-319DFFCCE8CD}">
      <dgm:prSet/>
      <dgm:spPr/>
      <dgm:t>
        <a:bodyPr/>
        <a:lstStyle/>
        <a:p>
          <a:endParaRPr lang="en-US"/>
        </a:p>
      </dgm:t>
    </dgm:pt>
    <dgm:pt modelId="{B32FFF2F-E6A8-4FBB-B0DB-756626EECD03}" type="sibTrans" cxnId="{B3F2210F-A9A7-476E-88AF-319DFFCCE8CD}">
      <dgm:prSet/>
      <dgm:spPr/>
      <dgm:t>
        <a:bodyPr/>
        <a:lstStyle/>
        <a:p>
          <a:endParaRPr lang="en-US"/>
        </a:p>
      </dgm:t>
    </dgm:pt>
    <dgm:pt modelId="{075F28D9-BE2F-4295-8263-B83388C0F05D}">
      <dgm:prSet/>
      <dgm:spPr/>
      <dgm:t>
        <a:bodyPr/>
        <a:lstStyle/>
        <a:p>
          <a:pPr>
            <a:lnSpc>
              <a:spcPct val="100000"/>
            </a:lnSpc>
          </a:pPr>
          <a:r>
            <a:rPr lang="en-US"/>
            <a:t>Regulatory support and incentives</a:t>
          </a:r>
        </a:p>
      </dgm:t>
    </dgm:pt>
    <dgm:pt modelId="{A99CB267-2066-439F-9C53-DF4362C7DC5A}" type="parTrans" cxnId="{A67056E5-5155-492A-9AAA-254587F25FCD}">
      <dgm:prSet/>
      <dgm:spPr/>
      <dgm:t>
        <a:bodyPr/>
        <a:lstStyle/>
        <a:p>
          <a:endParaRPr lang="en-US"/>
        </a:p>
      </dgm:t>
    </dgm:pt>
    <dgm:pt modelId="{43C93091-E573-4109-AD55-73121DC3D390}" type="sibTrans" cxnId="{A67056E5-5155-492A-9AAA-254587F25FCD}">
      <dgm:prSet/>
      <dgm:spPr/>
      <dgm:t>
        <a:bodyPr/>
        <a:lstStyle/>
        <a:p>
          <a:endParaRPr lang="en-US"/>
        </a:p>
      </dgm:t>
    </dgm:pt>
    <dgm:pt modelId="{66AF0177-7E2B-494D-A428-12C3414061DE}" type="pres">
      <dgm:prSet presAssocID="{C8B4BC9B-F0BF-4A64-B14A-8D21212FBAB3}" presName="root" presStyleCnt="0">
        <dgm:presLayoutVars>
          <dgm:dir/>
          <dgm:resizeHandles val="exact"/>
        </dgm:presLayoutVars>
      </dgm:prSet>
      <dgm:spPr/>
    </dgm:pt>
    <dgm:pt modelId="{DA81E394-E0ED-4F8E-B6D7-30BB1D4BF0B1}" type="pres">
      <dgm:prSet presAssocID="{D9A805B0-E15D-4E3F-972D-65550B0523E8}" presName="compNode" presStyleCnt="0"/>
      <dgm:spPr/>
    </dgm:pt>
    <dgm:pt modelId="{7AB56AE9-0955-487E-A9B5-325480464E8A}" type="pres">
      <dgm:prSet presAssocID="{D9A805B0-E15D-4E3F-972D-65550B0523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45151CA-0DD6-4C51-820F-D9E660F6EF55}" type="pres">
      <dgm:prSet presAssocID="{D9A805B0-E15D-4E3F-972D-65550B0523E8}" presName="spaceRect" presStyleCnt="0"/>
      <dgm:spPr/>
    </dgm:pt>
    <dgm:pt modelId="{3CEF9480-9F86-4D47-B14D-2441B9C25AAB}" type="pres">
      <dgm:prSet presAssocID="{D9A805B0-E15D-4E3F-972D-65550B0523E8}" presName="textRect" presStyleLbl="revTx" presStyleIdx="0" presStyleCnt="3">
        <dgm:presLayoutVars>
          <dgm:chMax val="1"/>
          <dgm:chPref val="1"/>
        </dgm:presLayoutVars>
      </dgm:prSet>
      <dgm:spPr/>
    </dgm:pt>
    <dgm:pt modelId="{2DC953E5-AE6E-43B1-9878-8ECC85448F1F}" type="pres">
      <dgm:prSet presAssocID="{321D97BC-EE03-481B-BD3E-1E2BD80EFF2E}" presName="sibTrans" presStyleCnt="0"/>
      <dgm:spPr/>
    </dgm:pt>
    <dgm:pt modelId="{611D788B-DEED-44B5-AD59-8124768E73D9}" type="pres">
      <dgm:prSet presAssocID="{3E374136-038F-44B4-95AA-AE9E95A4FF18}" presName="compNode" presStyleCnt="0"/>
      <dgm:spPr/>
    </dgm:pt>
    <dgm:pt modelId="{689BDF9E-7311-4135-8EF3-A56D8AF4AD01}" type="pres">
      <dgm:prSet presAssocID="{3E374136-038F-44B4-95AA-AE9E95A4FF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EE981480-2808-483F-B95A-352D32353507}" type="pres">
      <dgm:prSet presAssocID="{3E374136-038F-44B4-95AA-AE9E95A4FF18}" presName="spaceRect" presStyleCnt="0"/>
      <dgm:spPr/>
    </dgm:pt>
    <dgm:pt modelId="{2A2C6E01-9245-47D9-B8B9-EFD6F90F74CD}" type="pres">
      <dgm:prSet presAssocID="{3E374136-038F-44B4-95AA-AE9E95A4FF18}" presName="textRect" presStyleLbl="revTx" presStyleIdx="1" presStyleCnt="3">
        <dgm:presLayoutVars>
          <dgm:chMax val="1"/>
          <dgm:chPref val="1"/>
        </dgm:presLayoutVars>
      </dgm:prSet>
      <dgm:spPr/>
    </dgm:pt>
    <dgm:pt modelId="{86821D42-9EBC-477F-A016-FCFB6DDCB0BB}" type="pres">
      <dgm:prSet presAssocID="{B32FFF2F-E6A8-4FBB-B0DB-756626EECD03}" presName="sibTrans" presStyleCnt="0"/>
      <dgm:spPr/>
    </dgm:pt>
    <dgm:pt modelId="{6C66ADB8-B018-49BC-A3B3-0819B4E2E311}" type="pres">
      <dgm:prSet presAssocID="{075F28D9-BE2F-4295-8263-B83388C0F05D}" presName="compNode" presStyleCnt="0"/>
      <dgm:spPr/>
    </dgm:pt>
    <dgm:pt modelId="{77480F71-13BF-4F3A-A0D5-7BC5DE26B00E}" type="pres">
      <dgm:prSet presAssocID="{075F28D9-BE2F-4295-8263-B83388C0F0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E2E2E533-9A5E-423F-936D-C4D3D7DD0AF6}" type="pres">
      <dgm:prSet presAssocID="{075F28D9-BE2F-4295-8263-B83388C0F05D}" presName="spaceRect" presStyleCnt="0"/>
      <dgm:spPr/>
    </dgm:pt>
    <dgm:pt modelId="{BD3E9C7E-3399-450A-88FC-B4E2EC1DD0DE}" type="pres">
      <dgm:prSet presAssocID="{075F28D9-BE2F-4295-8263-B83388C0F05D}" presName="textRect" presStyleLbl="revTx" presStyleIdx="2" presStyleCnt="3">
        <dgm:presLayoutVars>
          <dgm:chMax val="1"/>
          <dgm:chPref val="1"/>
        </dgm:presLayoutVars>
      </dgm:prSet>
      <dgm:spPr/>
    </dgm:pt>
  </dgm:ptLst>
  <dgm:cxnLst>
    <dgm:cxn modelId="{B3F2210F-A9A7-476E-88AF-319DFFCCE8CD}" srcId="{C8B4BC9B-F0BF-4A64-B14A-8D21212FBAB3}" destId="{3E374136-038F-44B4-95AA-AE9E95A4FF18}" srcOrd="1" destOrd="0" parTransId="{BB264C39-0EDF-4419-B3F9-C1F0574EC889}" sibTransId="{B32FFF2F-E6A8-4FBB-B0DB-756626EECD03}"/>
    <dgm:cxn modelId="{CF5E1A15-5AB9-4AEA-ACBF-ED199A61D187}" srcId="{C8B4BC9B-F0BF-4A64-B14A-8D21212FBAB3}" destId="{D9A805B0-E15D-4E3F-972D-65550B0523E8}" srcOrd="0" destOrd="0" parTransId="{D5A20760-B2FB-45D6-B216-E07C6A1A9A3A}" sibTransId="{321D97BC-EE03-481B-BD3E-1E2BD80EFF2E}"/>
    <dgm:cxn modelId="{243FDE30-04C5-427D-A4AA-FAEF3788A23A}" type="presOf" srcId="{075F28D9-BE2F-4295-8263-B83388C0F05D}" destId="{BD3E9C7E-3399-450A-88FC-B4E2EC1DD0DE}" srcOrd="0" destOrd="0" presId="urn:microsoft.com/office/officeart/2018/2/layout/IconLabelList"/>
    <dgm:cxn modelId="{787C826D-736F-461A-B5D6-D69C2A982389}" type="presOf" srcId="{C8B4BC9B-F0BF-4A64-B14A-8D21212FBAB3}" destId="{66AF0177-7E2B-494D-A428-12C3414061DE}" srcOrd="0" destOrd="0" presId="urn:microsoft.com/office/officeart/2018/2/layout/IconLabelList"/>
    <dgm:cxn modelId="{1D403751-CA04-46D8-9D1C-488616800915}" type="presOf" srcId="{D9A805B0-E15D-4E3F-972D-65550B0523E8}" destId="{3CEF9480-9F86-4D47-B14D-2441B9C25AAB}" srcOrd="0" destOrd="0" presId="urn:microsoft.com/office/officeart/2018/2/layout/IconLabelList"/>
    <dgm:cxn modelId="{E0A1DDD6-7955-4888-B356-6573283035D9}" type="presOf" srcId="{3E374136-038F-44B4-95AA-AE9E95A4FF18}" destId="{2A2C6E01-9245-47D9-B8B9-EFD6F90F74CD}" srcOrd="0" destOrd="0" presId="urn:microsoft.com/office/officeart/2018/2/layout/IconLabelList"/>
    <dgm:cxn modelId="{A67056E5-5155-492A-9AAA-254587F25FCD}" srcId="{C8B4BC9B-F0BF-4A64-B14A-8D21212FBAB3}" destId="{075F28D9-BE2F-4295-8263-B83388C0F05D}" srcOrd="2" destOrd="0" parTransId="{A99CB267-2066-439F-9C53-DF4362C7DC5A}" sibTransId="{43C93091-E573-4109-AD55-73121DC3D390}"/>
    <dgm:cxn modelId="{B8825B91-24F8-4920-803D-AAA4DCD513D7}" type="presParOf" srcId="{66AF0177-7E2B-494D-A428-12C3414061DE}" destId="{DA81E394-E0ED-4F8E-B6D7-30BB1D4BF0B1}" srcOrd="0" destOrd="0" presId="urn:microsoft.com/office/officeart/2018/2/layout/IconLabelList"/>
    <dgm:cxn modelId="{2768AD47-BFED-4D16-9F32-F54809D089B4}" type="presParOf" srcId="{DA81E394-E0ED-4F8E-B6D7-30BB1D4BF0B1}" destId="{7AB56AE9-0955-487E-A9B5-325480464E8A}" srcOrd="0" destOrd="0" presId="urn:microsoft.com/office/officeart/2018/2/layout/IconLabelList"/>
    <dgm:cxn modelId="{E733DB23-5ADC-4BD1-8A28-077C57F9909C}" type="presParOf" srcId="{DA81E394-E0ED-4F8E-B6D7-30BB1D4BF0B1}" destId="{945151CA-0DD6-4C51-820F-D9E660F6EF55}" srcOrd="1" destOrd="0" presId="urn:microsoft.com/office/officeart/2018/2/layout/IconLabelList"/>
    <dgm:cxn modelId="{4E3B19DE-3C55-4837-8BD0-01877A0C2748}" type="presParOf" srcId="{DA81E394-E0ED-4F8E-B6D7-30BB1D4BF0B1}" destId="{3CEF9480-9F86-4D47-B14D-2441B9C25AAB}" srcOrd="2" destOrd="0" presId="urn:microsoft.com/office/officeart/2018/2/layout/IconLabelList"/>
    <dgm:cxn modelId="{B5117AB0-9F65-4CF9-8417-04310FECB2CC}" type="presParOf" srcId="{66AF0177-7E2B-494D-A428-12C3414061DE}" destId="{2DC953E5-AE6E-43B1-9878-8ECC85448F1F}" srcOrd="1" destOrd="0" presId="urn:microsoft.com/office/officeart/2018/2/layout/IconLabelList"/>
    <dgm:cxn modelId="{CCFC0E31-735A-41A0-A5D5-53F572BB90B8}" type="presParOf" srcId="{66AF0177-7E2B-494D-A428-12C3414061DE}" destId="{611D788B-DEED-44B5-AD59-8124768E73D9}" srcOrd="2" destOrd="0" presId="urn:microsoft.com/office/officeart/2018/2/layout/IconLabelList"/>
    <dgm:cxn modelId="{CFA29E0A-81E5-42C9-8E61-126648A464DF}" type="presParOf" srcId="{611D788B-DEED-44B5-AD59-8124768E73D9}" destId="{689BDF9E-7311-4135-8EF3-A56D8AF4AD01}" srcOrd="0" destOrd="0" presId="urn:microsoft.com/office/officeart/2018/2/layout/IconLabelList"/>
    <dgm:cxn modelId="{03EE169B-08C8-4750-A942-BBAAAC46F832}" type="presParOf" srcId="{611D788B-DEED-44B5-AD59-8124768E73D9}" destId="{EE981480-2808-483F-B95A-352D32353507}" srcOrd="1" destOrd="0" presId="urn:microsoft.com/office/officeart/2018/2/layout/IconLabelList"/>
    <dgm:cxn modelId="{4C4BBFAE-5C38-45FB-BCF1-89A945B8E388}" type="presParOf" srcId="{611D788B-DEED-44B5-AD59-8124768E73D9}" destId="{2A2C6E01-9245-47D9-B8B9-EFD6F90F74CD}" srcOrd="2" destOrd="0" presId="urn:microsoft.com/office/officeart/2018/2/layout/IconLabelList"/>
    <dgm:cxn modelId="{510EFAC1-5F47-4B55-9D63-8ECD3281ED96}" type="presParOf" srcId="{66AF0177-7E2B-494D-A428-12C3414061DE}" destId="{86821D42-9EBC-477F-A016-FCFB6DDCB0BB}" srcOrd="3" destOrd="0" presId="urn:microsoft.com/office/officeart/2018/2/layout/IconLabelList"/>
    <dgm:cxn modelId="{98B014E3-2BFA-4CDE-AFF8-8ED3DE248263}" type="presParOf" srcId="{66AF0177-7E2B-494D-A428-12C3414061DE}" destId="{6C66ADB8-B018-49BC-A3B3-0819B4E2E311}" srcOrd="4" destOrd="0" presId="urn:microsoft.com/office/officeart/2018/2/layout/IconLabelList"/>
    <dgm:cxn modelId="{B7B8140F-66FA-4654-97A6-EF84D9BC5C83}" type="presParOf" srcId="{6C66ADB8-B018-49BC-A3B3-0819B4E2E311}" destId="{77480F71-13BF-4F3A-A0D5-7BC5DE26B00E}" srcOrd="0" destOrd="0" presId="urn:microsoft.com/office/officeart/2018/2/layout/IconLabelList"/>
    <dgm:cxn modelId="{9D25598F-E05F-4C13-9245-15ED618CD905}" type="presParOf" srcId="{6C66ADB8-B018-49BC-A3B3-0819B4E2E311}" destId="{E2E2E533-9A5E-423F-936D-C4D3D7DD0AF6}" srcOrd="1" destOrd="0" presId="urn:microsoft.com/office/officeart/2018/2/layout/IconLabelList"/>
    <dgm:cxn modelId="{87219927-9B99-477D-83DB-2A7621C6B39A}" type="presParOf" srcId="{6C66ADB8-B018-49BC-A3B3-0819B4E2E311}" destId="{BD3E9C7E-3399-450A-88FC-B4E2EC1DD0D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40C355-BF54-46B7-AC9D-D962C18057BE}"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377C82CE-68A3-44CE-AEA4-BF2929175C05}">
      <dgm:prSet/>
      <dgm:spPr/>
      <dgm:t>
        <a:bodyPr/>
        <a:lstStyle/>
        <a:p>
          <a:r>
            <a:rPr lang="en-US"/>
            <a:t>Market risks: volatility and performance uncertainty</a:t>
          </a:r>
        </a:p>
      </dgm:t>
    </dgm:pt>
    <dgm:pt modelId="{5C5C57A5-9DF9-4C26-A7F3-07EC623947EE}" type="parTrans" cxnId="{8070EA84-2616-4129-9DBE-4AB5AE4197A4}">
      <dgm:prSet/>
      <dgm:spPr/>
      <dgm:t>
        <a:bodyPr/>
        <a:lstStyle/>
        <a:p>
          <a:endParaRPr lang="en-US"/>
        </a:p>
      </dgm:t>
    </dgm:pt>
    <dgm:pt modelId="{197325B7-0CA5-465E-98C2-3DFA8A4DBDB1}" type="sibTrans" cxnId="{8070EA84-2616-4129-9DBE-4AB5AE4197A4}">
      <dgm:prSet phldrT="01"/>
      <dgm:spPr/>
      <dgm:t>
        <a:bodyPr/>
        <a:lstStyle/>
        <a:p>
          <a:r>
            <a:rPr lang="en-US"/>
            <a:t>01</a:t>
          </a:r>
        </a:p>
      </dgm:t>
    </dgm:pt>
    <dgm:pt modelId="{997D1756-8431-4DC7-8CBD-59B5ADB34EBF}">
      <dgm:prSet/>
      <dgm:spPr/>
      <dgm:t>
        <a:bodyPr/>
        <a:lstStyle/>
        <a:p>
          <a:r>
            <a:rPr lang="en-US"/>
            <a:t>Regulatory risks: changing compliance requirements</a:t>
          </a:r>
        </a:p>
      </dgm:t>
    </dgm:pt>
    <dgm:pt modelId="{024CF183-7040-4A67-A6AA-CCFEF912C16E}" type="parTrans" cxnId="{8D986A56-6331-4D72-9A6A-FC72C026257D}">
      <dgm:prSet/>
      <dgm:spPr/>
      <dgm:t>
        <a:bodyPr/>
        <a:lstStyle/>
        <a:p>
          <a:endParaRPr lang="en-US"/>
        </a:p>
      </dgm:t>
    </dgm:pt>
    <dgm:pt modelId="{EEB9D920-197E-410F-A34F-EAAAF882CA40}" type="sibTrans" cxnId="{8D986A56-6331-4D72-9A6A-FC72C026257D}">
      <dgm:prSet phldrT="02"/>
      <dgm:spPr/>
      <dgm:t>
        <a:bodyPr/>
        <a:lstStyle/>
        <a:p>
          <a:r>
            <a:rPr lang="en-US"/>
            <a:t>02</a:t>
          </a:r>
        </a:p>
      </dgm:t>
    </dgm:pt>
    <dgm:pt modelId="{891DAD96-30CC-45DF-9E48-14B9771D631B}">
      <dgm:prSet/>
      <dgm:spPr/>
      <dgm:t>
        <a:bodyPr/>
        <a:lstStyle/>
        <a:p>
          <a:r>
            <a:rPr lang="en-US"/>
            <a:t>Reputational risks: greenwashing concerns</a:t>
          </a:r>
        </a:p>
      </dgm:t>
    </dgm:pt>
    <dgm:pt modelId="{3AAC00C2-790E-4726-8772-E00816888A2F}" type="parTrans" cxnId="{04BF5C16-1DD7-4A61-B3C6-8895226551F7}">
      <dgm:prSet/>
      <dgm:spPr/>
      <dgm:t>
        <a:bodyPr/>
        <a:lstStyle/>
        <a:p>
          <a:endParaRPr lang="en-US"/>
        </a:p>
      </dgm:t>
    </dgm:pt>
    <dgm:pt modelId="{4CE6C5FF-3CA7-4412-9A05-28DE3CEC21BC}" type="sibTrans" cxnId="{04BF5C16-1DD7-4A61-B3C6-8895226551F7}">
      <dgm:prSet phldrT="03"/>
      <dgm:spPr/>
      <dgm:t>
        <a:bodyPr/>
        <a:lstStyle/>
        <a:p>
          <a:r>
            <a:rPr lang="en-US"/>
            <a:t>03</a:t>
          </a:r>
        </a:p>
      </dgm:t>
    </dgm:pt>
    <dgm:pt modelId="{86C921C6-AB41-44AA-9C96-2844AA5BBD1E}" type="pres">
      <dgm:prSet presAssocID="{1240C355-BF54-46B7-AC9D-D962C18057BE}" presName="Name0" presStyleCnt="0">
        <dgm:presLayoutVars>
          <dgm:animLvl val="lvl"/>
          <dgm:resizeHandles val="exact"/>
        </dgm:presLayoutVars>
      </dgm:prSet>
      <dgm:spPr/>
    </dgm:pt>
    <dgm:pt modelId="{D6EC8DF8-2A86-4D4B-9B06-9AEB0EB1804D}" type="pres">
      <dgm:prSet presAssocID="{377C82CE-68A3-44CE-AEA4-BF2929175C05}" presName="compositeNode" presStyleCnt="0">
        <dgm:presLayoutVars>
          <dgm:bulletEnabled val="1"/>
        </dgm:presLayoutVars>
      </dgm:prSet>
      <dgm:spPr/>
    </dgm:pt>
    <dgm:pt modelId="{F616CD30-4065-4A30-AFD3-3F65A4DB8E5C}" type="pres">
      <dgm:prSet presAssocID="{377C82CE-68A3-44CE-AEA4-BF2929175C05}" presName="bgRect" presStyleLbl="alignNode1" presStyleIdx="0" presStyleCnt="3"/>
      <dgm:spPr/>
    </dgm:pt>
    <dgm:pt modelId="{3E133846-2793-47A6-B3AC-B12FE09BE4FC}" type="pres">
      <dgm:prSet presAssocID="{197325B7-0CA5-465E-98C2-3DFA8A4DBDB1}" presName="sibTransNodeRect" presStyleLbl="alignNode1" presStyleIdx="0" presStyleCnt="3">
        <dgm:presLayoutVars>
          <dgm:chMax val="0"/>
          <dgm:bulletEnabled val="1"/>
        </dgm:presLayoutVars>
      </dgm:prSet>
      <dgm:spPr/>
    </dgm:pt>
    <dgm:pt modelId="{6E350EE9-F4E5-4E76-A3E6-21390C040D73}" type="pres">
      <dgm:prSet presAssocID="{377C82CE-68A3-44CE-AEA4-BF2929175C05}" presName="nodeRect" presStyleLbl="alignNode1" presStyleIdx="0" presStyleCnt="3">
        <dgm:presLayoutVars>
          <dgm:bulletEnabled val="1"/>
        </dgm:presLayoutVars>
      </dgm:prSet>
      <dgm:spPr/>
    </dgm:pt>
    <dgm:pt modelId="{C3B52A17-F87C-48E8-883A-AB390D1E2A50}" type="pres">
      <dgm:prSet presAssocID="{197325B7-0CA5-465E-98C2-3DFA8A4DBDB1}" presName="sibTrans" presStyleCnt="0"/>
      <dgm:spPr/>
    </dgm:pt>
    <dgm:pt modelId="{9A1D64B0-FD57-4E56-B552-9D414CC13021}" type="pres">
      <dgm:prSet presAssocID="{997D1756-8431-4DC7-8CBD-59B5ADB34EBF}" presName="compositeNode" presStyleCnt="0">
        <dgm:presLayoutVars>
          <dgm:bulletEnabled val="1"/>
        </dgm:presLayoutVars>
      </dgm:prSet>
      <dgm:spPr/>
    </dgm:pt>
    <dgm:pt modelId="{B80C88FF-E075-4E11-9AA7-FC43F4B75D0F}" type="pres">
      <dgm:prSet presAssocID="{997D1756-8431-4DC7-8CBD-59B5ADB34EBF}" presName="bgRect" presStyleLbl="alignNode1" presStyleIdx="1" presStyleCnt="3"/>
      <dgm:spPr/>
    </dgm:pt>
    <dgm:pt modelId="{BEAF2F89-F235-47E0-9D7B-2D2963D6041E}" type="pres">
      <dgm:prSet presAssocID="{EEB9D920-197E-410F-A34F-EAAAF882CA40}" presName="sibTransNodeRect" presStyleLbl="alignNode1" presStyleIdx="1" presStyleCnt="3">
        <dgm:presLayoutVars>
          <dgm:chMax val="0"/>
          <dgm:bulletEnabled val="1"/>
        </dgm:presLayoutVars>
      </dgm:prSet>
      <dgm:spPr/>
    </dgm:pt>
    <dgm:pt modelId="{CA2CACB9-4BA4-4E78-B06C-68E739E0D88C}" type="pres">
      <dgm:prSet presAssocID="{997D1756-8431-4DC7-8CBD-59B5ADB34EBF}" presName="nodeRect" presStyleLbl="alignNode1" presStyleIdx="1" presStyleCnt="3">
        <dgm:presLayoutVars>
          <dgm:bulletEnabled val="1"/>
        </dgm:presLayoutVars>
      </dgm:prSet>
      <dgm:spPr/>
    </dgm:pt>
    <dgm:pt modelId="{AE9AAE7A-2D70-4B09-A755-F0C72E43A2F8}" type="pres">
      <dgm:prSet presAssocID="{EEB9D920-197E-410F-A34F-EAAAF882CA40}" presName="sibTrans" presStyleCnt="0"/>
      <dgm:spPr/>
    </dgm:pt>
    <dgm:pt modelId="{E710DE97-D58F-44E4-9F33-780A7E1B2B87}" type="pres">
      <dgm:prSet presAssocID="{891DAD96-30CC-45DF-9E48-14B9771D631B}" presName="compositeNode" presStyleCnt="0">
        <dgm:presLayoutVars>
          <dgm:bulletEnabled val="1"/>
        </dgm:presLayoutVars>
      </dgm:prSet>
      <dgm:spPr/>
    </dgm:pt>
    <dgm:pt modelId="{0832725C-9817-4DB0-8DF9-B5EE7A71A4EC}" type="pres">
      <dgm:prSet presAssocID="{891DAD96-30CC-45DF-9E48-14B9771D631B}" presName="bgRect" presStyleLbl="alignNode1" presStyleIdx="2" presStyleCnt="3"/>
      <dgm:spPr/>
    </dgm:pt>
    <dgm:pt modelId="{441019F6-6914-4971-805F-A5F799B295F5}" type="pres">
      <dgm:prSet presAssocID="{4CE6C5FF-3CA7-4412-9A05-28DE3CEC21BC}" presName="sibTransNodeRect" presStyleLbl="alignNode1" presStyleIdx="2" presStyleCnt="3">
        <dgm:presLayoutVars>
          <dgm:chMax val="0"/>
          <dgm:bulletEnabled val="1"/>
        </dgm:presLayoutVars>
      </dgm:prSet>
      <dgm:spPr/>
    </dgm:pt>
    <dgm:pt modelId="{F5ABB558-41DF-48FE-9278-067067E4EBFF}" type="pres">
      <dgm:prSet presAssocID="{891DAD96-30CC-45DF-9E48-14B9771D631B}" presName="nodeRect" presStyleLbl="alignNode1" presStyleIdx="2" presStyleCnt="3">
        <dgm:presLayoutVars>
          <dgm:bulletEnabled val="1"/>
        </dgm:presLayoutVars>
      </dgm:prSet>
      <dgm:spPr/>
    </dgm:pt>
  </dgm:ptLst>
  <dgm:cxnLst>
    <dgm:cxn modelId="{EBFB7602-CE6D-42B2-A457-C2BE137FA1E1}" type="presOf" srcId="{377C82CE-68A3-44CE-AEA4-BF2929175C05}" destId="{6E350EE9-F4E5-4E76-A3E6-21390C040D73}" srcOrd="1" destOrd="0" presId="urn:microsoft.com/office/officeart/2016/7/layout/LinearBlockProcessNumbered"/>
    <dgm:cxn modelId="{04BF5C16-1DD7-4A61-B3C6-8895226551F7}" srcId="{1240C355-BF54-46B7-AC9D-D962C18057BE}" destId="{891DAD96-30CC-45DF-9E48-14B9771D631B}" srcOrd="2" destOrd="0" parTransId="{3AAC00C2-790E-4726-8772-E00816888A2F}" sibTransId="{4CE6C5FF-3CA7-4412-9A05-28DE3CEC21BC}"/>
    <dgm:cxn modelId="{04CCFB36-AF18-4A39-9118-96B30C60CC48}" type="presOf" srcId="{891DAD96-30CC-45DF-9E48-14B9771D631B}" destId="{F5ABB558-41DF-48FE-9278-067067E4EBFF}" srcOrd="1" destOrd="0" presId="urn:microsoft.com/office/officeart/2016/7/layout/LinearBlockProcessNumbered"/>
    <dgm:cxn modelId="{176A2061-8EF5-4248-83A7-05691471F14F}" type="presOf" srcId="{4CE6C5FF-3CA7-4412-9A05-28DE3CEC21BC}" destId="{441019F6-6914-4971-805F-A5F799B295F5}" srcOrd="0" destOrd="0" presId="urn:microsoft.com/office/officeart/2016/7/layout/LinearBlockProcessNumbered"/>
    <dgm:cxn modelId="{AAE9DA4A-965B-4B40-86FF-F801F6147236}" type="presOf" srcId="{997D1756-8431-4DC7-8CBD-59B5ADB34EBF}" destId="{B80C88FF-E075-4E11-9AA7-FC43F4B75D0F}" srcOrd="0" destOrd="0" presId="urn:microsoft.com/office/officeart/2016/7/layout/LinearBlockProcessNumbered"/>
    <dgm:cxn modelId="{179D0D4B-61B8-4F12-A424-B853A18B8517}" type="presOf" srcId="{997D1756-8431-4DC7-8CBD-59B5ADB34EBF}" destId="{CA2CACB9-4BA4-4E78-B06C-68E739E0D88C}" srcOrd="1" destOrd="0" presId="urn:microsoft.com/office/officeart/2016/7/layout/LinearBlockProcessNumbered"/>
    <dgm:cxn modelId="{8D986A56-6331-4D72-9A6A-FC72C026257D}" srcId="{1240C355-BF54-46B7-AC9D-D962C18057BE}" destId="{997D1756-8431-4DC7-8CBD-59B5ADB34EBF}" srcOrd="1" destOrd="0" parTransId="{024CF183-7040-4A67-A6AA-CCFEF912C16E}" sibTransId="{EEB9D920-197E-410F-A34F-EAAAF882CA40}"/>
    <dgm:cxn modelId="{031C8978-BE40-40EF-9797-C1F0C5B65CFB}" type="presOf" srcId="{197325B7-0CA5-465E-98C2-3DFA8A4DBDB1}" destId="{3E133846-2793-47A6-B3AC-B12FE09BE4FC}" srcOrd="0" destOrd="0" presId="urn:microsoft.com/office/officeart/2016/7/layout/LinearBlockProcessNumbered"/>
    <dgm:cxn modelId="{B74A5C83-4F2B-452C-8B5B-C97CFD371A1C}" type="presOf" srcId="{1240C355-BF54-46B7-AC9D-D962C18057BE}" destId="{86C921C6-AB41-44AA-9C96-2844AA5BBD1E}" srcOrd="0" destOrd="0" presId="urn:microsoft.com/office/officeart/2016/7/layout/LinearBlockProcessNumbered"/>
    <dgm:cxn modelId="{8070EA84-2616-4129-9DBE-4AB5AE4197A4}" srcId="{1240C355-BF54-46B7-AC9D-D962C18057BE}" destId="{377C82CE-68A3-44CE-AEA4-BF2929175C05}" srcOrd="0" destOrd="0" parTransId="{5C5C57A5-9DF9-4C26-A7F3-07EC623947EE}" sibTransId="{197325B7-0CA5-465E-98C2-3DFA8A4DBDB1}"/>
    <dgm:cxn modelId="{58D9AAD8-DE99-4F5E-8336-34F27CDE94CE}" type="presOf" srcId="{891DAD96-30CC-45DF-9E48-14B9771D631B}" destId="{0832725C-9817-4DB0-8DF9-B5EE7A71A4EC}" srcOrd="0" destOrd="0" presId="urn:microsoft.com/office/officeart/2016/7/layout/LinearBlockProcessNumbered"/>
    <dgm:cxn modelId="{F23ED0DF-EA42-4824-873A-52C57CD48B37}" type="presOf" srcId="{EEB9D920-197E-410F-A34F-EAAAF882CA40}" destId="{BEAF2F89-F235-47E0-9D7B-2D2963D6041E}" srcOrd="0" destOrd="0" presId="urn:microsoft.com/office/officeart/2016/7/layout/LinearBlockProcessNumbered"/>
    <dgm:cxn modelId="{FC91ACFC-4ACA-495C-826E-2650B37F10DF}" type="presOf" srcId="{377C82CE-68A3-44CE-AEA4-BF2929175C05}" destId="{F616CD30-4065-4A30-AFD3-3F65A4DB8E5C}" srcOrd="0" destOrd="0" presId="urn:microsoft.com/office/officeart/2016/7/layout/LinearBlockProcessNumbered"/>
    <dgm:cxn modelId="{24C763E3-3D55-4800-9EB0-A579D7DE5CBD}" type="presParOf" srcId="{86C921C6-AB41-44AA-9C96-2844AA5BBD1E}" destId="{D6EC8DF8-2A86-4D4B-9B06-9AEB0EB1804D}" srcOrd="0" destOrd="0" presId="urn:microsoft.com/office/officeart/2016/7/layout/LinearBlockProcessNumbered"/>
    <dgm:cxn modelId="{07DFA12C-E3DB-4F2D-86BA-7C921039C92D}" type="presParOf" srcId="{D6EC8DF8-2A86-4D4B-9B06-9AEB0EB1804D}" destId="{F616CD30-4065-4A30-AFD3-3F65A4DB8E5C}" srcOrd="0" destOrd="0" presId="urn:microsoft.com/office/officeart/2016/7/layout/LinearBlockProcessNumbered"/>
    <dgm:cxn modelId="{A997975E-C18A-46A0-BF2C-F8B6F9B7C127}" type="presParOf" srcId="{D6EC8DF8-2A86-4D4B-9B06-9AEB0EB1804D}" destId="{3E133846-2793-47A6-B3AC-B12FE09BE4FC}" srcOrd="1" destOrd="0" presId="urn:microsoft.com/office/officeart/2016/7/layout/LinearBlockProcessNumbered"/>
    <dgm:cxn modelId="{D064A4B3-E74B-4079-9593-19D2D6FC530D}" type="presParOf" srcId="{D6EC8DF8-2A86-4D4B-9B06-9AEB0EB1804D}" destId="{6E350EE9-F4E5-4E76-A3E6-21390C040D73}" srcOrd="2" destOrd="0" presId="urn:microsoft.com/office/officeart/2016/7/layout/LinearBlockProcessNumbered"/>
    <dgm:cxn modelId="{548F0239-3FBA-462E-AB2D-A5143EA8376F}" type="presParOf" srcId="{86C921C6-AB41-44AA-9C96-2844AA5BBD1E}" destId="{C3B52A17-F87C-48E8-883A-AB390D1E2A50}" srcOrd="1" destOrd="0" presId="urn:microsoft.com/office/officeart/2016/7/layout/LinearBlockProcessNumbered"/>
    <dgm:cxn modelId="{CAADE3DE-363A-4CC1-8119-C1975E91CE1F}" type="presParOf" srcId="{86C921C6-AB41-44AA-9C96-2844AA5BBD1E}" destId="{9A1D64B0-FD57-4E56-B552-9D414CC13021}" srcOrd="2" destOrd="0" presId="urn:microsoft.com/office/officeart/2016/7/layout/LinearBlockProcessNumbered"/>
    <dgm:cxn modelId="{0FC35266-303E-4BC8-AA2A-A0EF75AE8F84}" type="presParOf" srcId="{9A1D64B0-FD57-4E56-B552-9D414CC13021}" destId="{B80C88FF-E075-4E11-9AA7-FC43F4B75D0F}" srcOrd="0" destOrd="0" presId="urn:microsoft.com/office/officeart/2016/7/layout/LinearBlockProcessNumbered"/>
    <dgm:cxn modelId="{6F58E2C4-F99F-4A54-82CA-9E996904FAC6}" type="presParOf" srcId="{9A1D64B0-FD57-4E56-B552-9D414CC13021}" destId="{BEAF2F89-F235-47E0-9D7B-2D2963D6041E}" srcOrd="1" destOrd="0" presId="urn:microsoft.com/office/officeart/2016/7/layout/LinearBlockProcessNumbered"/>
    <dgm:cxn modelId="{B0872C7A-D69D-4E2B-A3E3-1903FF60D1B6}" type="presParOf" srcId="{9A1D64B0-FD57-4E56-B552-9D414CC13021}" destId="{CA2CACB9-4BA4-4E78-B06C-68E739E0D88C}" srcOrd="2" destOrd="0" presId="urn:microsoft.com/office/officeart/2016/7/layout/LinearBlockProcessNumbered"/>
    <dgm:cxn modelId="{9C4178E5-DAAB-48AB-BDC0-4466DC2A8678}" type="presParOf" srcId="{86C921C6-AB41-44AA-9C96-2844AA5BBD1E}" destId="{AE9AAE7A-2D70-4B09-A755-F0C72E43A2F8}" srcOrd="3" destOrd="0" presId="urn:microsoft.com/office/officeart/2016/7/layout/LinearBlockProcessNumbered"/>
    <dgm:cxn modelId="{92C782AC-9CA7-409A-9A36-2B7C2F8477B8}" type="presParOf" srcId="{86C921C6-AB41-44AA-9C96-2844AA5BBD1E}" destId="{E710DE97-D58F-44E4-9F33-780A7E1B2B87}" srcOrd="4" destOrd="0" presId="urn:microsoft.com/office/officeart/2016/7/layout/LinearBlockProcessNumbered"/>
    <dgm:cxn modelId="{1254EA53-4F24-459E-9A02-BD516DC8E466}" type="presParOf" srcId="{E710DE97-D58F-44E4-9F33-780A7E1B2B87}" destId="{0832725C-9817-4DB0-8DF9-B5EE7A71A4EC}" srcOrd="0" destOrd="0" presId="urn:microsoft.com/office/officeart/2016/7/layout/LinearBlockProcessNumbered"/>
    <dgm:cxn modelId="{614F6E78-FCF0-42D2-BA05-B1F6A9E229AF}" type="presParOf" srcId="{E710DE97-D58F-44E4-9F33-780A7E1B2B87}" destId="{441019F6-6914-4971-805F-A5F799B295F5}" srcOrd="1" destOrd="0" presId="urn:microsoft.com/office/officeart/2016/7/layout/LinearBlockProcessNumbered"/>
    <dgm:cxn modelId="{CDF21598-5766-44A0-A025-FA5A5434B112}" type="presParOf" srcId="{E710DE97-D58F-44E4-9F33-780A7E1B2B87}" destId="{F5ABB558-41DF-48FE-9278-067067E4EBF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02F7C-AD7B-4C59-B162-2D2F275AFD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DBEEEA-3F52-4F30-8CBE-82549797F842}">
      <dgm:prSet/>
      <dgm:spPr/>
      <dgm:t>
        <a:bodyPr/>
        <a:lstStyle/>
        <a:p>
          <a:pPr>
            <a:lnSpc>
              <a:spcPct val="100000"/>
            </a:lnSpc>
          </a:pPr>
          <a:r>
            <a:rPr lang="en-US"/>
            <a:t>1. Regulatory Barriers:</a:t>
          </a:r>
        </a:p>
      </dgm:t>
    </dgm:pt>
    <dgm:pt modelId="{52DE8804-814C-4F14-B7B6-F40710D3EFE7}" type="parTrans" cxnId="{0139CCEC-70FB-40B4-9A09-A827B567D600}">
      <dgm:prSet/>
      <dgm:spPr/>
      <dgm:t>
        <a:bodyPr/>
        <a:lstStyle/>
        <a:p>
          <a:endParaRPr lang="en-US"/>
        </a:p>
      </dgm:t>
    </dgm:pt>
    <dgm:pt modelId="{2772CC36-6EFD-47D9-B985-164AEAA0FED6}" type="sibTrans" cxnId="{0139CCEC-70FB-40B4-9A09-A827B567D600}">
      <dgm:prSet/>
      <dgm:spPr/>
      <dgm:t>
        <a:bodyPr/>
        <a:lstStyle/>
        <a:p>
          <a:endParaRPr lang="en-US"/>
        </a:p>
      </dgm:t>
    </dgm:pt>
    <dgm:pt modelId="{547B24C0-6543-4B42-99A6-0CA1E6F7AEE1}">
      <dgm:prSet/>
      <dgm:spPr/>
      <dgm:t>
        <a:bodyPr/>
        <a:lstStyle/>
        <a:p>
          <a:pPr>
            <a:lnSpc>
              <a:spcPct val="100000"/>
            </a:lnSpc>
          </a:pPr>
          <a:r>
            <a:rPr lang="en-US"/>
            <a:t>Complexity and fragmentation of regulations can hinder the implementation of sustainable finance initiatives.</a:t>
          </a:r>
        </a:p>
      </dgm:t>
    </dgm:pt>
    <dgm:pt modelId="{C3AA2DE5-6B1D-4B5F-9438-FB74EF829504}" type="parTrans" cxnId="{EDC4B277-4747-4849-B930-D5C3558E8DF8}">
      <dgm:prSet/>
      <dgm:spPr/>
      <dgm:t>
        <a:bodyPr/>
        <a:lstStyle/>
        <a:p>
          <a:endParaRPr lang="en-US"/>
        </a:p>
      </dgm:t>
    </dgm:pt>
    <dgm:pt modelId="{7E878FB6-A9C4-4744-A8AC-7FB0D921F893}" type="sibTrans" cxnId="{EDC4B277-4747-4849-B930-D5C3558E8DF8}">
      <dgm:prSet/>
      <dgm:spPr/>
      <dgm:t>
        <a:bodyPr/>
        <a:lstStyle/>
        <a:p>
          <a:endParaRPr lang="en-US"/>
        </a:p>
      </dgm:t>
    </dgm:pt>
    <dgm:pt modelId="{B2EC007A-A67E-4F5A-AEB7-4A7D1E57F1C1}">
      <dgm:prSet/>
      <dgm:spPr/>
      <dgm:t>
        <a:bodyPr/>
        <a:lstStyle/>
        <a:p>
          <a:pPr>
            <a:lnSpc>
              <a:spcPct val="100000"/>
            </a:lnSpc>
          </a:pPr>
          <a:r>
            <a:rPr lang="en-US"/>
            <a:t>Diverging national rules may create uncertainty, affecting cross-border investments.</a:t>
          </a:r>
        </a:p>
      </dgm:t>
    </dgm:pt>
    <dgm:pt modelId="{016342C0-6E9E-442B-87AD-63C147B64FE4}" type="parTrans" cxnId="{B609ED14-AC1A-4593-9249-96CE311D073D}">
      <dgm:prSet/>
      <dgm:spPr/>
      <dgm:t>
        <a:bodyPr/>
        <a:lstStyle/>
        <a:p>
          <a:endParaRPr lang="en-US"/>
        </a:p>
      </dgm:t>
    </dgm:pt>
    <dgm:pt modelId="{2911DAF6-9D6F-4765-9D8C-08AE4551735A}" type="sibTrans" cxnId="{B609ED14-AC1A-4593-9249-96CE311D073D}">
      <dgm:prSet/>
      <dgm:spPr/>
      <dgm:t>
        <a:bodyPr/>
        <a:lstStyle/>
        <a:p>
          <a:endParaRPr lang="en-US"/>
        </a:p>
      </dgm:t>
    </dgm:pt>
    <dgm:pt modelId="{2F73B875-A5AC-493A-BA31-193AFA4EF3B5}">
      <dgm:prSet/>
      <dgm:spPr/>
      <dgm:t>
        <a:bodyPr/>
        <a:lstStyle/>
        <a:p>
          <a:pPr>
            <a:lnSpc>
              <a:spcPct val="100000"/>
            </a:lnSpc>
          </a:pPr>
          <a:r>
            <a:rPr lang="en-US"/>
            <a:t>2. Data and Disclosure Issues:</a:t>
          </a:r>
        </a:p>
      </dgm:t>
    </dgm:pt>
    <dgm:pt modelId="{7F9A8EB4-622B-46CF-8537-DD66FBF57D47}" type="parTrans" cxnId="{5FCD6297-FCBF-4B01-AD05-853D00AFBAE5}">
      <dgm:prSet/>
      <dgm:spPr/>
      <dgm:t>
        <a:bodyPr/>
        <a:lstStyle/>
        <a:p>
          <a:endParaRPr lang="en-US"/>
        </a:p>
      </dgm:t>
    </dgm:pt>
    <dgm:pt modelId="{DCA3F0A6-12F9-4B68-88AD-C5CCCB92CD73}" type="sibTrans" cxnId="{5FCD6297-FCBF-4B01-AD05-853D00AFBAE5}">
      <dgm:prSet/>
      <dgm:spPr/>
      <dgm:t>
        <a:bodyPr/>
        <a:lstStyle/>
        <a:p>
          <a:endParaRPr lang="en-US"/>
        </a:p>
      </dgm:t>
    </dgm:pt>
    <dgm:pt modelId="{03C37B63-B09E-4793-8346-019A6E35C3F3}">
      <dgm:prSet/>
      <dgm:spPr/>
      <dgm:t>
        <a:bodyPr/>
        <a:lstStyle/>
        <a:p>
          <a:pPr>
            <a:lnSpc>
              <a:spcPct val="100000"/>
            </a:lnSpc>
          </a:pPr>
          <a:r>
            <a:rPr lang="en-US"/>
            <a:t>Lack of standardized ESG data makes it difficult for investors to assess sustainability performance effectively.</a:t>
          </a:r>
        </a:p>
      </dgm:t>
    </dgm:pt>
    <dgm:pt modelId="{18C3582B-D4A8-4901-8F5E-08BB70E664C0}" type="parTrans" cxnId="{02D5044B-906C-43B4-AAEA-A7A2BEA99E24}">
      <dgm:prSet/>
      <dgm:spPr/>
      <dgm:t>
        <a:bodyPr/>
        <a:lstStyle/>
        <a:p>
          <a:endParaRPr lang="en-US"/>
        </a:p>
      </dgm:t>
    </dgm:pt>
    <dgm:pt modelId="{DFA9D3D1-5131-4A2B-B37E-9E23AB8F4AEA}" type="sibTrans" cxnId="{02D5044B-906C-43B4-AAEA-A7A2BEA99E24}">
      <dgm:prSet/>
      <dgm:spPr/>
      <dgm:t>
        <a:bodyPr/>
        <a:lstStyle/>
        <a:p>
          <a:endParaRPr lang="en-US"/>
        </a:p>
      </dgm:t>
    </dgm:pt>
    <dgm:pt modelId="{44D4A968-32FA-4A50-85A6-0432F9D1978C}">
      <dgm:prSet/>
      <dgm:spPr/>
      <dgm:t>
        <a:bodyPr/>
        <a:lstStyle/>
        <a:p>
          <a:pPr>
            <a:lnSpc>
              <a:spcPct val="100000"/>
            </a:lnSpc>
          </a:pPr>
          <a:r>
            <a:rPr lang="en-US"/>
            <a:t>Inconsistent disclosure practices among companies can lead to information asymmetry.</a:t>
          </a:r>
        </a:p>
      </dgm:t>
    </dgm:pt>
    <dgm:pt modelId="{587687DE-CFBD-46E1-9B31-A5574F17F34D}" type="parTrans" cxnId="{D0817EA4-B1D9-4BA6-B1BC-E3F8BB7F8671}">
      <dgm:prSet/>
      <dgm:spPr/>
      <dgm:t>
        <a:bodyPr/>
        <a:lstStyle/>
        <a:p>
          <a:endParaRPr lang="en-US"/>
        </a:p>
      </dgm:t>
    </dgm:pt>
    <dgm:pt modelId="{FDDEC567-5B6F-437B-86CB-B68BC9DA8834}" type="sibTrans" cxnId="{D0817EA4-B1D9-4BA6-B1BC-E3F8BB7F8671}">
      <dgm:prSet/>
      <dgm:spPr/>
      <dgm:t>
        <a:bodyPr/>
        <a:lstStyle/>
        <a:p>
          <a:endParaRPr lang="en-US"/>
        </a:p>
      </dgm:t>
    </dgm:pt>
    <dgm:pt modelId="{8B8174D2-2C96-4B72-81FF-247D2074A4B1}">
      <dgm:prSet/>
      <dgm:spPr/>
      <dgm:t>
        <a:bodyPr/>
        <a:lstStyle/>
        <a:p>
          <a:pPr>
            <a:lnSpc>
              <a:spcPct val="100000"/>
            </a:lnSpc>
          </a:pPr>
          <a:r>
            <a:rPr lang="en-US"/>
            <a:t>3. Market Liquidity:</a:t>
          </a:r>
        </a:p>
      </dgm:t>
    </dgm:pt>
    <dgm:pt modelId="{CB63A42E-65C1-4111-9684-29457EC7AACC}" type="parTrans" cxnId="{84231CA6-F49E-4BF9-B4E7-33993DEFBB40}">
      <dgm:prSet/>
      <dgm:spPr/>
      <dgm:t>
        <a:bodyPr/>
        <a:lstStyle/>
        <a:p>
          <a:endParaRPr lang="en-US"/>
        </a:p>
      </dgm:t>
    </dgm:pt>
    <dgm:pt modelId="{C4584EEF-325D-4D9E-8C88-BD66EC857E81}" type="sibTrans" cxnId="{84231CA6-F49E-4BF9-B4E7-33993DEFBB40}">
      <dgm:prSet/>
      <dgm:spPr/>
      <dgm:t>
        <a:bodyPr/>
        <a:lstStyle/>
        <a:p>
          <a:endParaRPr lang="en-US"/>
        </a:p>
      </dgm:t>
    </dgm:pt>
    <dgm:pt modelId="{ED49CEBD-D444-4A1B-9ED9-80D9B7A15F6A}">
      <dgm:prSet/>
      <dgm:spPr/>
      <dgm:t>
        <a:bodyPr/>
        <a:lstStyle/>
        <a:p>
          <a:pPr>
            <a:lnSpc>
              <a:spcPct val="100000"/>
            </a:lnSpc>
          </a:pPr>
          <a:r>
            <a:rPr lang="en-US"/>
            <a:t>Limited market liquidity for sustainable finance products can deter investors.</a:t>
          </a:r>
        </a:p>
      </dgm:t>
    </dgm:pt>
    <dgm:pt modelId="{53476CE7-1F8F-4191-AE64-5F9D5560F295}" type="parTrans" cxnId="{6E61E08C-D273-44B1-9600-CC92E896C11C}">
      <dgm:prSet/>
      <dgm:spPr/>
      <dgm:t>
        <a:bodyPr/>
        <a:lstStyle/>
        <a:p>
          <a:endParaRPr lang="en-US"/>
        </a:p>
      </dgm:t>
    </dgm:pt>
    <dgm:pt modelId="{3D574B4E-2A2C-4CBF-B458-3ADD92E727DC}" type="sibTrans" cxnId="{6E61E08C-D273-44B1-9600-CC92E896C11C}">
      <dgm:prSet/>
      <dgm:spPr/>
      <dgm:t>
        <a:bodyPr/>
        <a:lstStyle/>
        <a:p>
          <a:endParaRPr lang="en-US"/>
        </a:p>
      </dgm:t>
    </dgm:pt>
    <dgm:pt modelId="{B4AFE33D-B9EE-4199-A19E-90E4E38A682F}">
      <dgm:prSet/>
      <dgm:spPr/>
      <dgm:t>
        <a:bodyPr/>
        <a:lstStyle/>
        <a:p>
          <a:pPr>
            <a:lnSpc>
              <a:spcPct val="100000"/>
            </a:lnSpc>
          </a:pPr>
          <a:r>
            <a:rPr lang="en-US"/>
            <a:t>Smaller issuers may struggle to attract sufficient investment, impacting overall market growth.</a:t>
          </a:r>
        </a:p>
      </dgm:t>
    </dgm:pt>
    <dgm:pt modelId="{2AEA8455-97E6-4ED8-A2DD-82B90B03D8E0}" type="parTrans" cxnId="{4FE324B9-7C39-4012-A28E-6BAA3959FB8A}">
      <dgm:prSet/>
      <dgm:spPr/>
      <dgm:t>
        <a:bodyPr/>
        <a:lstStyle/>
        <a:p>
          <a:endParaRPr lang="en-US"/>
        </a:p>
      </dgm:t>
    </dgm:pt>
    <dgm:pt modelId="{069F3957-8661-4CF8-83C1-CA4A03BC471F}" type="sibTrans" cxnId="{4FE324B9-7C39-4012-A28E-6BAA3959FB8A}">
      <dgm:prSet/>
      <dgm:spPr/>
      <dgm:t>
        <a:bodyPr/>
        <a:lstStyle/>
        <a:p>
          <a:endParaRPr lang="en-US"/>
        </a:p>
      </dgm:t>
    </dgm:pt>
    <dgm:pt modelId="{F10B24AE-3C83-4D8A-8F9C-22D6BECCF28D}" type="pres">
      <dgm:prSet presAssocID="{A6402F7C-AD7B-4C59-B162-2D2F275AFD0E}" presName="root" presStyleCnt="0">
        <dgm:presLayoutVars>
          <dgm:dir/>
          <dgm:resizeHandles val="exact"/>
        </dgm:presLayoutVars>
      </dgm:prSet>
      <dgm:spPr/>
    </dgm:pt>
    <dgm:pt modelId="{18F31DC3-9DDF-4557-AD8A-ED8E10BFDA75}" type="pres">
      <dgm:prSet presAssocID="{1EDBEEEA-3F52-4F30-8CBE-82549797F842}" presName="compNode" presStyleCnt="0"/>
      <dgm:spPr/>
    </dgm:pt>
    <dgm:pt modelId="{9E73E806-8FCB-455A-A3F8-F275BA35CA5F}" type="pres">
      <dgm:prSet presAssocID="{1EDBEEEA-3F52-4F30-8CBE-82549797F842}" presName="bgRect" presStyleLbl="bgShp" presStyleIdx="0" presStyleCnt="3"/>
      <dgm:spPr/>
    </dgm:pt>
    <dgm:pt modelId="{5FC6F832-AF42-4DC3-8736-031A8D4372FA}" type="pres">
      <dgm:prSet presAssocID="{1EDBEEEA-3F52-4F30-8CBE-82549797F8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3DD024D9-DB7F-4EDD-A06F-EF5328EDFCA0}" type="pres">
      <dgm:prSet presAssocID="{1EDBEEEA-3F52-4F30-8CBE-82549797F842}" presName="spaceRect" presStyleCnt="0"/>
      <dgm:spPr/>
    </dgm:pt>
    <dgm:pt modelId="{17F9B8E2-C6ED-437C-AF9B-04EEF0E412D3}" type="pres">
      <dgm:prSet presAssocID="{1EDBEEEA-3F52-4F30-8CBE-82549797F842}" presName="parTx" presStyleLbl="revTx" presStyleIdx="0" presStyleCnt="6">
        <dgm:presLayoutVars>
          <dgm:chMax val="0"/>
          <dgm:chPref val="0"/>
        </dgm:presLayoutVars>
      </dgm:prSet>
      <dgm:spPr/>
    </dgm:pt>
    <dgm:pt modelId="{7FFE9BBD-EA14-4348-97E0-D70433F1F4A4}" type="pres">
      <dgm:prSet presAssocID="{1EDBEEEA-3F52-4F30-8CBE-82549797F842}" presName="desTx" presStyleLbl="revTx" presStyleIdx="1" presStyleCnt="6">
        <dgm:presLayoutVars/>
      </dgm:prSet>
      <dgm:spPr/>
    </dgm:pt>
    <dgm:pt modelId="{7F57A2CF-D8BE-4709-A676-3DC3D31F9778}" type="pres">
      <dgm:prSet presAssocID="{2772CC36-6EFD-47D9-B985-164AEAA0FED6}" presName="sibTrans" presStyleCnt="0"/>
      <dgm:spPr/>
    </dgm:pt>
    <dgm:pt modelId="{516AF20A-4DFB-46EF-A200-FFD8325F4943}" type="pres">
      <dgm:prSet presAssocID="{2F73B875-A5AC-493A-BA31-193AFA4EF3B5}" presName="compNode" presStyleCnt="0"/>
      <dgm:spPr/>
    </dgm:pt>
    <dgm:pt modelId="{9C103467-E95F-44EA-BE27-7A5D48B1F368}" type="pres">
      <dgm:prSet presAssocID="{2F73B875-A5AC-493A-BA31-193AFA4EF3B5}" presName="bgRect" presStyleLbl="bgShp" presStyleIdx="1" presStyleCnt="3"/>
      <dgm:spPr/>
    </dgm:pt>
    <dgm:pt modelId="{C5148D7B-C727-4261-AA52-095BF7279E7E}" type="pres">
      <dgm:prSet presAssocID="{2F73B875-A5AC-493A-BA31-193AFA4EF3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0972B240-A9F8-4089-BF6A-92099F4CCDFD}" type="pres">
      <dgm:prSet presAssocID="{2F73B875-A5AC-493A-BA31-193AFA4EF3B5}" presName="spaceRect" presStyleCnt="0"/>
      <dgm:spPr/>
    </dgm:pt>
    <dgm:pt modelId="{A9B01920-EFAA-49C5-B982-A3FC42A3F740}" type="pres">
      <dgm:prSet presAssocID="{2F73B875-A5AC-493A-BA31-193AFA4EF3B5}" presName="parTx" presStyleLbl="revTx" presStyleIdx="2" presStyleCnt="6">
        <dgm:presLayoutVars>
          <dgm:chMax val="0"/>
          <dgm:chPref val="0"/>
        </dgm:presLayoutVars>
      </dgm:prSet>
      <dgm:spPr/>
    </dgm:pt>
    <dgm:pt modelId="{E003E48E-E8AA-44D1-BB1B-B203D2F717A3}" type="pres">
      <dgm:prSet presAssocID="{2F73B875-A5AC-493A-BA31-193AFA4EF3B5}" presName="desTx" presStyleLbl="revTx" presStyleIdx="3" presStyleCnt="6">
        <dgm:presLayoutVars/>
      </dgm:prSet>
      <dgm:spPr/>
    </dgm:pt>
    <dgm:pt modelId="{4A78E200-DA9E-4709-A69B-52A8A58BDA91}" type="pres">
      <dgm:prSet presAssocID="{DCA3F0A6-12F9-4B68-88AD-C5CCCB92CD73}" presName="sibTrans" presStyleCnt="0"/>
      <dgm:spPr/>
    </dgm:pt>
    <dgm:pt modelId="{0D96E6E4-8E62-4442-A97A-10B6DB27D9BE}" type="pres">
      <dgm:prSet presAssocID="{8B8174D2-2C96-4B72-81FF-247D2074A4B1}" presName="compNode" presStyleCnt="0"/>
      <dgm:spPr/>
    </dgm:pt>
    <dgm:pt modelId="{BD95BA0E-84D4-4063-B70C-5CE1C934D45F}" type="pres">
      <dgm:prSet presAssocID="{8B8174D2-2C96-4B72-81FF-247D2074A4B1}" presName="bgRect" presStyleLbl="bgShp" presStyleIdx="2" presStyleCnt="3"/>
      <dgm:spPr/>
    </dgm:pt>
    <dgm:pt modelId="{93033476-6834-43A6-9042-2AA83044B8DF}" type="pres">
      <dgm:prSet presAssocID="{8B8174D2-2C96-4B72-81FF-247D2074A4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Graph with Upward Trend"/>
        </a:ext>
      </dgm:extLst>
    </dgm:pt>
    <dgm:pt modelId="{A10C9B29-2CC5-4EBF-A381-0B49891B5A03}" type="pres">
      <dgm:prSet presAssocID="{8B8174D2-2C96-4B72-81FF-247D2074A4B1}" presName="spaceRect" presStyleCnt="0"/>
      <dgm:spPr/>
    </dgm:pt>
    <dgm:pt modelId="{5F11F21E-81A9-4EF0-A6E8-4ADB24D3E920}" type="pres">
      <dgm:prSet presAssocID="{8B8174D2-2C96-4B72-81FF-247D2074A4B1}" presName="parTx" presStyleLbl="revTx" presStyleIdx="4" presStyleCnt="6">
        <dgm:presLayoutVars>
          <dgm:chMax val="0"/>
          <dgm:chPref val="0"/>
        </dgm:presLayoutVars>
      </dgm:prSet>
      <dgm:spPr/>
    </dgm:pt>
    <dgm:pt modelId="{67C96CCE-381C-49E7-B8BC-8CBE47B5B150}" type="pres">
      <dgm:prSet presAssocID="{8B8174D2-2C96-4B72-81FF-247D2074A4B1}" presName="desTx" presStyleLbl="revTx" presStyleIdx="5" presStyleCnt="6">
        <dgm:presLayoutVars/>
      </dgm:prSet>
      <dgm:spPr/>
    </dgm:pt>
  </dgm:ptLst>
  <dgm:cxnLst>
    <dgm:cxn modelId="{82C65205-6348-44E5-A36C-16F8CC39F054}" type="presOf" srcId="{B4AFE33D-B9EE-4199-A19E-90E4E38A682F}" destId="{67C96CCE-381C-49E7-B8BC-8CBE47B5B150}" srcOrd="0" destOrd="1" presId="urn:microsoft.com/office/officeart/2018/2/layout/IconVerticalSolidList"/>
    <dgm:cxn modelId="{B609ED14-AC1A-4593-9249-96CE311D073D}" srcId="{1EDBEEEA-3F52-4F30-8CBE-82549797F842}" destId="{B2EC007A-A67E-4F5A-AEB7-4A7D1E57F1C1}" srcOrd="1" destOrd="0" parTransId="{016342C0-6E9E-442B-87AD-63C147B64FE4}" sibTransId="{2911DAF6-9D6F-4765-9D8C-08AE4551735A}"/>
    <dgm:cxn modelId="{57E9C537-A7E9-43DF-A101-0C72612B1818}" type="presOf" srcId="{8B8174D2-2C96-4B72-81FF-247D2074A4B1}" destId="{5F11F21E-81A9-4EF0-A6E8-4ADB24D3E920}" srcOrd="0" destOrd="0" presId="urn:microsoft.com/office/officeart/2018/2/layout/IconVerticalSolidList"/>
    <dgm:cxn modelId="{A497053C-3271-4CD0-86B5-3438E2116332}" type="presOf" srcId="{ED49CEBD-D444-4A1B-9ED9-80D9B7A15F6A}" destId="{67C96CCE-381C-49E7-B8BC-8CBE47B5B150}" srcOrd="0" destOrd="0" presId="urn:microsoft.com/office/officeart/2018/2/layout/IconVerticalSolidList"/>
    <dgm:cxn modelId="{54F9B23C-9148-47BA-ACAF-CF9C6D8B17B9}" type="presOf" srcId="{547B24C0-6543-4B42-99A6-0CA1E6F7AEE1}" destId="{7FFE9BBD-EA14-4348-97E0-D70433F1F4A4}" srcOrd="0" destOrd="0" presId="urn:microsoft.com/office/officeart/2018/2/layout/IconVerticalSolidList"/>
    <dgm:cxn modelId="{02D5044B-906C-43B4-AAEA-A7A2BEA99E24}" srcId="{2F73B875-A5AC-493A-BA31-193AFA4EF3B5}" destId="{03C37B63-B09E-4793-8346-019A6E35C3F3}" srcOrd="0" destOrd="0" parTransId="{18C3582B-D4A8-4901-8F5E-08BB70E664C0}" sibTransId="{DFA9D3D1-5131-4A2B-B37E-9E23AB8F4AEA}"/>
    <dgm:cxn modelId="{5F9D524B-D1C1-4C75-8600-D271B86F6368}" type="presOf" srcId="{2F73B875-A5AC-493A-BA31-193AFA4EF3B5}" destId="{A9B01920-EFAA-49C5-B982-A3FC42A3F740}" srcOrd="0" destOrd="0" presId="urn:microsoft.com/office/officeart/2018/2/layout/IconVerticalSolidList"/>
    <dgm:cxn modelId="{EDC4B277-4747-4849-B930-D5C3558E8DF8}" srcId="{1EDBEEEA-3F52-4F30-8CBE-82549797F842}" destId="{547B24C0-6543-4B42-99A6-0CA1E6F7AEE1}" srcOrd="0" destOrd="0" parTransId="{C3AA2DE5-6B1D-4B5F-9438-FB74EF829504}" sibTransId="{7E878FB6-A9C4-4744-A8AC-7FB0D921F893}"/>
    <dgm:cxn modelId="{6E61E08C-D273-44B1-9600-CC92E896C11C}" srcId="{8B8174D2-2C96-4B72-81FF-247D2074A4B1}" destId="{ED49CEBD-D444-4A1B-9ED9-80D9B7A15F6A}" srcOrd="0" destOrd="0" parTransId="{53476CE7-1F8F-4191-AE64-5F9D5560F295}" sibTransId="{3D574B4E-2A2C-4CBF-B458-3ADD92E727DC}"/>
    <dgm:cxn modelId="{4A37F292-7FFF-40F3-9B91-83EA94E3959D}" type="presOf" srcId="{A6402F7C-AD7B-4C59-B162-2D2F275AFD0E}" destId="{F10B24AE-3C83-4D8A-8F9C-22D6BECCF28D}" srcOrd="0" destOrd="0" presId="urn:microsoft.com/office/officeart/2018/2/layout/IconVerticalSolidList"/>
    <dgm:cxn modelId="{5FCD6297-FCBF-4B01-AD05-853D00AFBAE5}" srcId="{A6402F7C-AD7B-4C59-B162-2D2F275AFD0E}" destId="{2F73B875-A5AC-493A-BA31-193AFA4EF3B5}" srcOrd="1" destOrd="0" parTransId="{7F9A8EB4-622B-46CF-8537-DD66FBF57D47}" sibTransId="{DCA3F0A6-12F9-4B68-88AD-C5CCCB92CD73}"/>
    <dgm:cxn modelId="{D0817EA4-B1D9-4BA6-B1BC-E3F8BB7F8671}" srcId="{2F73B875-A5AC-493A-BA31-193AFA4EF3B5}" destId="{44D4A968-32FA-4A50-85A6-0432F9D1978C}" srcOrd="1" destOrd="0" parTransId="{587687DE-CFBD-46E1-9B31-A5574F17F34D}" sibTransId="{FDDEC567-5B6F-437B-86CB-B68BC9DA8834}"/>
    <dgm:cxn modelId="{84231CA6-F49E-4BF9-B4E7-33993DEFBB40}" srcId="{A6402F7C-AD7B-4C59-B162-2D2F275AFD0E}" destId="{8B8174D2-2C96-4B72-81FF-247D2074A4B1}" srcOrd="2" destOrd="0" parTransId="{CB63A42E-65C1-4111-9684-29457EC7AACC}" sibTransId="{C4584EEF-325D-4D9E-8C88-BD66EC857E81}"/>
    <dgm:cxn modelId="{4FE324B9-7C39-4012-A28E-6BAA3959FB8A}" srcId="{8B8174D2-2C96-4B72-81FF-247D2074A4B1}" destId="{B4AFE33D-B9EE-4199-A19E-90E4E38A682F}" srcOrd="1" destOrd="0" parTransId="{2AEA8455-97E6-4ED8-A2DD-82B90B03D8E0}" sibTransId="{069F3957-8661-4CF8-83C1-CA4A03BC471F}"/>
    <dgm:cxn modelId="{9BFBDBBD-8E55-4E50-8B18-FAB2B951890E}" type="presOf" srcId="{1EDBEEEA-3F52-4F30-8CBE-82549797F842}" destId="{17F9B8E2-C6ED-437C-AF9B-04EEF0E412D3}" srcOrd="0" destOrd="0" presId="urn:microsoft.com/office/officeart/2018/2/layout/IconVerticalSolidList"/>
    <dgm:cxn modelId="{FA1543CB-321B-44CF-B988-7A7E86CF1092}" type="presOf" srcId="{B2EC007A-A67E-4F5A-AEB7-4A7D1E57F1C1}" destId="{7FFE9BBD-EA14-4348-97E0-D70433F1F4A4}" srcOrd="0" destOrd="1" presId="urn:microsoft.com/office/officeart/2018/2/layout/IconVerticalSolidList"/>
    <dgm:cxn modelId="{0139CCEC-70FB-40B4-9A09-A827B567D600}" srcId="{A6402F7C-AD7B-4C59-B162-2D2F275AFD0E}" destId="{1EDBEEEA-3F52-4F30-8CBE-82549797F842}" srcOrd="0" destOrd="0" parTransId="{52DE8804-814C-4F14-B7B6-F40710D3EFE7}" sibTransId="{2772CC36-6EFD-47D9-B985-164AEAA0FED6}"/>
    <dgm:cxn modelId="{539DACED-517C-46A2-A5C6-4FF528836F13}" type="presOf" srcId="{03C37B63-B09E-4793-8346-019A6E35C3F3}" destId="{E003E48E-E8AA-44D1-BB1B-B203D2F717A3}" srcOrd="0" destOrd="0" presId="urn:microsoft.com/office/officeart/2018/2/layout/IconVerticalSolidList"/>
    <dgm:cxn modelId="{B8294EF6-CCE2-4740-BA73-4C9B4B61BA54}" type="presOf" srcId="{44D4A968-32FA-4A50-85A6-0432F9D1978C}" destId="{E003E48E-E8AA-44D1-BB1B-B203D2F717A3}" srcOrd="0" destOrd="1" presId="urn:microsoft.com/office/officeart/2018/2/layout/IconVerticalSolidList"/>
    <dgm:cxn modelId="{C6E8FAD0-5D1B-42A3-A27C-D8E2BBE0DEDD}" type="presParOf" srcId="{F10B24AE-3C83-4D8A-8F9C-22D6BECCF28D}" destId="{18F31DC3-9DDF-4557-AD8A-ED8E10BFDA75}" srcOrd="0" destOrd="0" presId="urn:microsoft.com/office/officeart/2018/2/layout/IconVerticalSolidList"/>
    <dgm:cxn modelId="{1C5488A3-665B-4963-B5B2-FFAE27123886}" type="presParOf" srcId="{18F31DC3-9DDF-4557-AD8A-ED8E10BFDA75}" destId="{9E73E806-8FCB-455A-A3F8-F275BA35CA5F}" srcOrd="0" destOrd="0" presId="urn:microsoft.com/office/officeart/2018/2/layout/IconVerticalSolidList"/>
    <dgm:cxn modelId="{F6476BDF-4462-4743-8161-3A6AE9A21931}" type="presParOf" srcId="{18F31DC3-9DDF-4557-AD8A-ED8E10BFDA75}" destId="{5FC6F832-AF42-4DC3-8736-031A8D4372FA}" srcOrd="1" destOrd="0" presId="urn:microsoft.com/office/officeart/2018/2/layout/IconVerticalSolidList"/>
    <dgm:cxn modelId="{B2C4259C-88B8-4965-88BA-D7762EADB640}" type="presParOf" srcId="{18F31DC3-9DDF-4557-AD8A-ED8E10BFDA75}" destId="{3DD024D9-DB7F-4EDD-A06F-EF5328EDFCA0}" srcOrd="2" destOrd="0" presId="urn:microsoft.com/office/officeart/2018/2/layout/IconVerticalSolidList"/>
    <dgm:cxn modelId="{E5859A28-61A7-4535-AE5D-F34FFBADF76C}" type="presParOf" srcId="{18F31DC3-9DDF-4557-AD8A-ED8E10BFDA75}" destId="{17F9B8E2-C6ED-437C-AF9B-04EEF0E412D3}" srcOrd="3" destOrd="0" presId="urn:microsoft.com/office/officeart/2018/2/layout/IconVerticalSolidList"/>
    <dgm:cxn modelId="{BE6C0B73-C145-4C2B-A331-3A9B5DE7E825}" type="presParOf" srcId="{18F31DC3-9DDF-4557-AD8A-ED8E10BFDA75}" destId="{7FFE9BBD-EA14-4348-97E0-D70433F1F4A4}" srcOrd="4" destOrd="0" presId="urn:microsoft.com/office/officeart/2018/2/layout/IconVerticalSolidList"/>
    <dgm:cxn modelId="{1F0C9CA0-0B59-445C-B229-B73FFBC48FC2}" type="presParOf" srcId="{F10B24AE-3C83-4D8A-8F9C-22D6BECCF28D}" destId="{7F57A2CF-D8BE-4709-A676-3DC3D31F9778}" srcOrd="1" destOrd="0" presId="urn:microsoft.com/office/officeart/2018/2/layout/IconVerticalSolidList"/>
    <dgm:cxn modelId="{C61BDAAC-F5D5-4C16-B492-3C9DBB1DE59D}" type="presParOf" srcId="{F10B24AE-3C83-4D8A-8F9C-22D6BECCF28D}" destId="{516AF20A-4DFB-46EF-A200-FFD8325F4943}" srcOrd="2" destOrd="0" presId="urn:microsoft.com/office/officeart/2018/2/layout/IconVerticalSolidList"/>
    <dgm:cxn modelId="{CC27F1ED-8B44-4140-A429-26CF159C9EC6}" type="presParOf" srcId="{516AF20A-4DFB-46EF-A200-FFD8325F4943}" destId="{9C103467-E95F-44EA-BE27-7A5D48B1F368}" srcOrd="0" destOrd="0" presId="urn:microsoft.com/office/officeart/2018/2/layout/IconVerticalSolidList"/>
    <dgm:cxn modelId="{6E97BFA2-0E5E-4343-95C8-0C8CD83C08E4}" type="presParOf" srcId="{516AF20A-4DFB-46EF-A200-FFD8325F4943}" destId="{C5148D7B-C727-4261-AA52-095BF7279E7E}" srcOrd="1" destOrd="0" presId="urn:microsoft.com/office/officeart/2018/2/layout/IconVerticalSolidList"/>
    <dgm:cxn modelId="{ED047565-88CF-48A1-BDF9-547696FCB108}" type="presParOf" srcId="{516AF20A-4DFB-46EF-A200-FFD8325F4943}" destId="{0972B240-A9F8-4089-BF6A-92099F4CCDFD}" srcOrd="2" destOrd="0" presId="urn:microsoft.com/office/officeart/2018/2/layout/IconVerticalSolidList"/>
    <dgm:cxn modelId="{012BFFD8-E0AA-483C-97CA-915D1E7E9E2E}" type="presParOf" srcId="{516AF20A-4DFB-46EF-A200-FFD8325F4943}" destId="{A9B01920-EFAA-49C5-B982-A3FC42A3F740}" srcOrd="3" destOrd="0" presId="urn:microsoft.com/office/officeart/2018/2/layout/IconVerticalSolidList"/>
    <dgm:cxn modelId="{9F397597-A9CD-4D72-95A2-6C6035038232}" type="presParOf" srcId="{516AF20A-4DFB-46EF-A200-FFD8325F4943}" destId="{E003E48E-E8AA-44D1-BB1B-B203D2F717A3}" srcOrd="4" destOrd="0" presId="urn:microsoft.com/office/officeart/2018/2/layout/IconVerticalSolidList"/>
    <dgm:cxn modelId="{889A4590-4426-47E7-8F7A-E391F89C7567}" type="presParOf" srcId="{F10B24AE-3C83-4D8A-8F9C-22D6BECCF28D}" destId="{4A78E200-DA9E-4709-A69B-52A8A58BDA91}" srcOrd="3" destOrd="0" presId="urn:microsoft.com/office/officeart/2018/2/layout/IconVerticalSolidList"/>
    <dgm:cxn modelId="{84826212-A683-49A6-A6E1-73E3FC240DE3}" type="presParOf" srcId="{F10B24AE-3C83-4D8A-8F9C-22D6BECCF28D}" destId="{0D96E6E4-8E62-4442-A97A-10B6DB27D9BE}" srcOrd="4" destOrd="0" presId="urn:microsoft.com/office/officeart/2018/2/layout/IconVerticalSolidList"/>
    <dgm:cxn modelId="{AB69BB69-B676-4537-8F6A-E3C6449B008C}" type="presParOf" srcId="{0D96E6E4-8E62-4442-A97A-10B6DB27D9BE}" destId="{BD95BA0E-84D4-4063-B70C-5CE1C934D45F}" srcOrd="0" destOrd="0" presId="urn:microsoft.com/office/officeart/2018/2/layout/IconVerticalSolidList"/>
    <dgm:cxn modelId="{9605BF9B-38B0-43C8-A378-B760EE5F705C}" type="presParOf" srcId="{0D96E6E4-8E62-4442-A97A-10B6DB27D9BE}" destId="{93033476-6834-43A6-9042-2AA83044B8DF}" srcOrd="1" destOrd="0" presId="urn:microsoft.com/office/officeart/2018/2/layout/IconVerticalSolidList"/>
    <dgm:cxn modelId="{6FBDFF86-7C71-4DA5-9AAB-D2D75C4F4EDC}" type="presParOf" srcId="{0D96E6E4-8E62-4442-A97A-10B6DB27D9BE}" destId="{A10C9B29-2CC5-4EBF-A381-0B49891B5A03}" srcOrd="2" destOrd="0" presId="urn:microsoft.com/office/officeart/2018/2/layout/IconVerticalSolidList"/>
    <dgm:cxn modelId="{588A8B42-01D6-49B0-A318-2982CFFBE51A}" type="presParOf" srcId="{0D96E6E4-8E62-4442-A97A-10B6DB27D9BE}" destId="{5F11F21E-81A9-4EF0-A6E8-4ADB24D3E920}" srcOrd="3" destOrd="0" presId="urn:microsoft.com/office/officeart/2018/2/layout/IconVerticalSolidList"/>
    <dgm:cxn modelId="{9108A1C1-9662-410D-917E-355A562DE600}" type="presParOf" srcId="{0D96E6E4-8E62-4442-A97A-10B6DB27D9BE}" destId="{67C96CCE-381C-49E7-B8BC-8CBE47B5B15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E313A0-1DB9-4813-94BD-9C16C8A5AB66}"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55C9D769-84E8-44E5-A776-F16A538C3B58}">
      <dgm:prSet/>
      <dgm:spPr/>
      <dgm:t>
        <a:bodyPr/>
        <a:lstStyle/>
        <a:p>
          <a:r>
            <a:rPr lang="en-US" b="1" i="0"/>
            <a:t>Technological Innovations</a:t>
          </a:r>
          <a:r>
            <a:rPr lang="en-US" b="0" i="0"/>
            <a:t>:</a:t>
          </a:r>
          <a:endParaRPr lang="en-US"/>
        </a:p>
      </dgm:t>
    </dgm:pt>
    <dgm:pt modelId="{D14CA4F7-3250-42D2-8E2E-689F6BC0E968}" type="parTrans" cxnId="{6ACA980D-070E-4818-BB28-BED26FC998A1}">
      <dgm:prSet/>
      <dgm:spPr/>
      <dgm:t>
        <a:bodyPr/>
        <a:lstStyle/>
        <a:p>
          <a:endParaRPr lang="en-US"/>
        </a:p>
      </dgm:t>
    </dgm:pt>
    <dgm:pt modelId="{E5F0912E-3373-469D-AF8E-7D5049FB33F2}" type="sibTrans" cxnId="{6ACA980D-070E-4818-BB28-BED26FC998A1}">
      <dgm:prSet/>
      <dgm:spPr/>
      <dgm:t>
        <a:bodyPr/>
        <a:lstStyle/>
        <a:p>
          <a:endParaRPr lang="en-US"/>
        </a:p>
      </dgm:t>
    </dgm:pt>
    <dgm:pt modelId="{24A10BE9-C7F2-4C39-8A68-AE644961703E}">
      <dgm:prSet/>
      <dgm:spPr/>
      <dgm:t>
        <a:bodyPr/>
        <a:lstStyle/>
        <a:p>
          <a:r>
            <a:rPr lang="en-US" b="0" i="0"/>
            <a:t>Fintech solutions can enhance data collection and analysis, improving ESG reporting and transparency.</a:t>
          </a:r>
          <a:endParaRPr lang="en-US"/>
        </a:p>
      </dgm:t>
    </dgm:pt>
    <dgm:pt modelId="{E0AE01E0-364C-4CF3-A6A7-501AF8B0EBEB}" type="parTrans" cxnId="{49CE769A-88AA-499D-9B35-60BFDDC64770}">
      <dgm:prSet/>
      <dgm:spPr/>
      <dgm:t>
        <a:bodyPr/>
        <a:lstStyle/>
        <a:p>
          <a:endParaRPr lang="en-US"/>
        </a:p>
      </dgm:t>
    </dgm:pt>
    <dgm:pt modelId="{51D734D1-277B-49FA-8242-226EA01D2187}" type="sibTrans" cxnId="{49CE769A-88AA-499D-9B35-60BFDDC64770}">
      <dgm:prSet/>
      <dgm:spPr/>
      <dgm:t>
        <a:bodyPr/>
        <a:lstStyle/>
        <a:p>
          <a:endParaRPr lang="en-US"/>
        </a:p>
      </dgm:t>
    </dgm:pt>
    <dgm:pt modelId="{1C797F0D-CB02-4B97-9A8D-F25400053390}">
      <dgm:prSet/>
      <dgm:spPr/>
      <dgm:t>
        <a:bodyPr/>
        <a:lstStyle/>
        <a:p>
          <a:r>
            <a:rPr lang="en-US" b="0" i="0"/>
            <a:t>Blockchain technology offers potential for better tracking of sustainable investments and transactions.</a:t>
          </a:r>
          <a:endParaRPr lang="en-US"/>
        </a:p>
      </dgm:t>
    </dgm:pt>
    <dgm:pt modelId="{6B8134EB-15E3-438E-8609-B279AF8B2695}" type="parTrans" cxnId="{9A60D9A4-52E2-4E7B-86C6-4253F381CB5A}">
      <dgm:prSet/>
      <dgm:spPr/>
      <dgm:t>
        <a:bodyPr/>
        <a:lstStyle/>
        <a:p>
          <a:endParaRPr lang="en-US"/>
        </a:p>
      </dgm:t>
    </dgm:pt>
    <dgm:pt modelId="{3A176696-2B4E-49F7-9BC7-E1C73EF8DD19}" type="sibTrans" cxnId="{9A60D9A4-52E2-4E7B-86C6-4253F381CB5A}">
      <dgm:prSet/>
      <dgm:spPr/>
      <dgm:t>
        <a:bodyPr/>
        <a:lstStyle/>
        <a:p>
          <a:endParaRPr lang="en-US"/>
        </a:p>
      </dgm:t>
    </dgm:pt>
    <dgm:pt modelId="{7B2426BC-C9FD-4B6B-998C-D0E77FB5E463}">
      <dgm:prSet/>
      <dgm:spPr/>
      <dgm:t>
        <a:bodyPr/>
        <a:lstStyle/>
        <a:p>
          <a:r>
            <a:rPr lang="en-US" b="1" i="0"/>
            <a:t>Market Developments</a:t>
          </a:r>
          <a:r>
            <a:rPr lang="en-US" b="0" i="0"/>
            <a:t>:</a:t>
          </a:r>
          <a:endParaRPr lang="en-US"/>
        </a:p>
      </dgm:t>
    </dgm:pt>
    <dgm:pt modelId="{0E0850EF-AA0D-43F0-BD9B-41E8BC5292DE}" type="parTrans" cxnId="{E1FEEAAB-A703-477B-83CD-27D1F72B2E12}">
      <dgm:prSet/>
      <dgm:spPr/>
      <dgm:t>
        <a:bodyPr/>
        <a:lstStyle/>
        <a:p>
          <a:endParaRPr lang="en-US"/>
        </a:p>
      </dgm:t>
    </dgm:pt>
    <dgm:pt modelId="{7F499253-6E10-49DD-8BB0-C91D6258F410}" type="sibTrans" cxnId="{E1FEEAAB-A703-477B-83CD-27D1F72B2E12}">
      <dgm:prSet/>
      <dgm:spPr/>
      <dgm:t>
        <a:bodyPr/>
        <a:lstStyle/>
        <a:p>
          <a:endParaRPr lang="en-US"/>
        </a:p>
      </dgm:t>
    </dgm:pt>
    <dgm:pt modelId="{ED0A2FB5-1136-46CF-BC13-DBF17952BFF1}">
      <dgm:prSet/>
      <dgm:spPr/>
      <dgm:t>
        <a:bodyPr/>
        <a:lstStyle/>
        <a:p>
          <a:r>
            <a:rPr lang="en-US" b="0" i="0"/>
            <a:t>Growing demand for sustainable investment products from both retail and institutional investors creates opportunities for new offerings.</a:t>
          </a:r>
          <a:endParaRPr lang="en-US"/>
        </a:p>
      </dgm:t>
    </dgm:pt>
    <dgm:pt modelId="{055D9D56-3977-4E69-891E-E6B41CE705FC}" type="parTrans" cxnId="{026770FB-F3EC-40C8-8526-D5C343B5A04D}">
      <dgm:prSet/>
      <dgm:spPr/>
      <dgm:t>
        <a:bodyPr/>
        <a:lstStyle/>
        <a:p>
          <a:endParaRPr lang="en-US"/>
        </a:p>
      </dgm:t>
    </dgm:pt>
    <dgm:pt modelId="{881264A7-0E8E-4ACD-93DC-FB884CD45422}" type="sibTrans" cxnId="{026770FB-F3EC-40C8-8526-D5C343B5A04D}">
      <dgm:prSet/>
      <dgm:spPr/>
      <dgm:t>
        <a:bodyPr/>
        <a:lstStyle/>
        <a:p>
          <a:endParaRPr lang="en-US"/>
        </a:p>
      </dgm:t>
    </dgm:pt>
    <dgm:pt modelId="{81D02B35-7D06-4764-A19F-E51AFB930B0D}">
      <dgm:prSet/>
      <dgm:spPr/>
      <dgm:t>
        <a:bodyPr/>
        <a:lstStyle/>
        <a:p>
          <a:r>
            <a:rPr lang="en-US" b="0" i="0"/>
            <a:t>Increased collaboration among stakeholders can drive innovation in financial products and solutions.</a:t>
          </a:r>
          <a:endParaRPr lang="en-US"/>
        </a:p>
      </dgm:t>
    </dgm:pt>
    <dgm:pt modelId="{F0D47AC4-E5A7-4699-898E-10A2345C92E0}" type="parTrans" cxnId="{2407F983-DA29-49A2-B053-1158CE1BA7A0}">
      <dgm:prSet/>
      <dgm:spPr/>
      <dgm:t>
        <a:bodyPr/>
        <a:lstStyle/>
        <a:p>
          <a:endParaRPr lang="en-US"/>
        </a:p>
      </dgm:t>
    </dgm:pt>
    <dgm:pt modelId="{9425189B-83B8-42DE-AA32-6BF4F2C3AAAB}" type="sibTrans" cxnId="{2407F983-DA29-49A2-B053-1158CE1BA7A0}">
      <dgm:prSet/>
      <dgm:spPr/>
      <dgm:t>
        <a:bodyPr/>
        <a:lstStyle/>
        <a:p>
          <a:endParaRPr lang="en-US"/>
        </a:p>
      </dgm:t>
    </dgm:pt>
    <dgm:pt modelId="{E0C13874-34B2-4EBC-8781-26C74A2A340E}">
      <dgm:prSet/>
      <dgm:spPr/>
      <dgm:t>
        <a:bodyPr/>
        <a:lstStyle/>
        <a:p>
          <a:r>
            <a:rPr lang="en-US" b="1" i="0"/>
            <a:t>Integration of Sustainability into Mainstream Finance</a:t>
          </a:r>
          <a:r>
            <a:rPr lang="en-US" b="0" i="0"/>
            <a:t>:</a:t>
          </a:r>
          <a:endParaRPr lang="en-US"/>
        </a:p>
      </dgm:t>
    </dgm:pt>
    <dgm:pt modelId="{92739F07-7421-4A9E-BD16-F75D211BF77F}" type="parTrans" cxnId="{C097C1DB-E7AB-4307-8FD0-7B9BB1C3F350}">
      <dgm:prSet/>
      <dgm:spPr/>
      <dgm:t>
        <a:bodyPr/>
        <a:lstStyle/>
        <a:p>
          <a:endParaRPr lang="en-US"/>
        </a:p>
      </dgm:t>
    </dgm:pt>
    <dgm:pt modelId="{CEF53A9C-2892-4288-8EA5-38F6F5DF4A22}" type="sibTrans" cxnId="{C097C1DB-E7AB-4307-8FD0-7B9BB1C3F350}">
      <dgm:prSet/>
      <dgm:spPr/>
      <dgm:t>
        <a:bodyPr/>
        <a:lstStyle/>
        <a:p>
          <a:endParaRPr lang="en-US"/>
        </a:p>
      </dgm:t>
    </dgm:pt>
    <dgm:pt modelId="{1741EDDF-E492-418E-8D14-30B2191F5C41}">
      <dgm:prSet/>
      <dgm:spPr/>
      <dgm:t>
        <a:bodyPr/>
        <a:lstStyle/>
        <a:p>
          <a:r>
            <a:rPr lang="en-US" b="0" i="0"/>
            <a:t>As ESG considerations become more mainstream, traditional financial institutions are beginning to integrate sustainable practices, expanding the market reach.</a:t>
          </a:r>
          <a:endParaRPr lang="en-US"/>
        </a:p>
      </dgm:t>
    </dgm:pt>
    <dgm:pt modelId="{F1610B80-53A8-4A32-8FFD-E9734866CDD2}" type="parTrans" cxnId="{1CD4EF78-7E96-4B3D-A8ED-D046BA9725D6}">
      <dgm:prSet/>
      <dgm:spPr/>
      <dgm:t>
        <a:bodyPr/>
        <a:lstStyle/>
        <a:p>
          <a:endParaRPr lang="en-US"/>
        </a:p>
      </dgm:t>
    </dgm:pt>
    <dgm:pt modelId="{4CD0D9E6-9C7C-4DBC-9284-67F6465B9023}" type="sibTrans" cxnId="{1CD4EF78-7E96-4B3D-A8ED-D046BA9725D6}">
      <dgm:prSet/>
      <dgm:spPr/>
      <dgm:t>
        <a:bodyPr/>
        <a:lstStyle/>
        <a:p>
          <a:endParaRPr lang="en-US"/>
        </a:p>
      </dgm:t>
    </dgm:pt>
    <dgm:pt modelId="{1F14776C-25C5-4E6D-95D7-9CA4A5CEA6A8}">
      <dgm:prSet/>
      <dgm:spPr/>
      <dgm:t>
        <a:bodyPr/>
        <a:lstStyle/>
        <a:p>
          <a:r>
            <a:rPr lang="en-US" b="1" i="0"/>
            <a:t>Public-Private Partnerships</a:t>
          </a:r>
          <a:r>
            <a:rPr lang="en-US" b="0" i="0"/>
            <a:t>:</a:t>
          </a:r>
          <a:endParaRPr lang="en-US"/>
        </a:p>
      </dgm:t>
    </dgm:pt>
    <dgm:pt modelId="{58F1F527-9DAF-49F1-BDF4-9781C5E74C30}" type="parTrans" cxnId="{CA6AAFCB-2B97-46A2-87BF-8B5E099C8232}">
      <dgm:prSet/>
      <dgm:spPr/>
      <dgm:t>
        <a:bodyPr/>
        <a:lstStyle/>
        <a:p>
          <a:endParaRPr lang="en-US"/>
        </a:p>
      </dgm:t>
    </dgm:pt>
    <dgm:pt modelId="{63B29CBC-DA4F-4287-8FF6-E6FA3892C7E2}" type="sibTrans" cxnId="{CA6AAFCB-2B97-46A2-87BF-8B5E099C8232}">
      <dgm:prSet/>
      <dgm:spPr/>
      <dgm:t>
        <a:bodyPr/>
        <a:lstStyle/>
        <a:p>
          <a:endParaRPr lang="en-US"/>
        </a:p>
      </dgm:t>
    </dgm:pt>
    <dgm:pt modelId="{44665DA0-6BF3-433C-84FC-048BC6670AEF}">
      <dgm:prSet/>
      <dgm:spPr/>
      <dgm:t>
        <a:bodyPr/>
        <a:lstStyle/>
        <a:p>
          <a:r>
            <a:rPr lang="en-US" b="0" i="0"/>
            <a:t>Collaborations between government bodies and private investors can lead to innovative financing solutions for sustainable projects.</a:t>
          </a:r>
          <a:endParaRPr lang="en-US"/>
        </a:p>
      </dgm:t>
    </dgm:pt>
    <dgm:pt modelId="{3DD3ED4C-4642-4408-8C4B-A916DFD429AE}" type="parTrans" cxnId="{9405E2BD-C2B8-4516-852C-37B453248C4A}">
      <dgm:prSet/>
      <dgm:spPr/>
      <dgm:t>
        <a:bodyPr/>
        <a:lstStyle/>
        <a:p>
          <a:endParaRPr lang="en-US"/>
        </a:p>
      </dgm:t>
    </dgm:pt>
    <dgm:pt modelId="{B2262EDF-A0D2-4E32-94A1-85E062B27C71}" type="sibTrans" cxnId="{9405E2BD-C2B8-4516-852C-37B453248C4A}">
      <dgm:prSet/>
      <dgm:spPr/>
      <dgm:t>
        <a:bodyPr/>
        <a:lstStyle/>
        <a:p>
          <a:endParaRPr lang="en-US"/>
        </a:p>
      </dgm:t>
    </dgm:pt>
    <dgm:pt modelId="{B799F4A1-204C-4810-B8F8-701FBCAB9773}" type="pres">
      <dgm:prSet presAssocID="{C7E313A0-1DB9-4813-94BD-9C16C8A5AB66}" presName="Name0" presStyleCnt="0">
        <dgm:presLayoutVars>
          <dgm:dir/>
          <dgm:animLvl val="lvl"/>
          <dgm:resizeHandles val="exact"/>
        </dgm:presLayoutVars>
      </dgm:prSet>
      <dgm:spPr/>
    </dgm:pt>
    <dgm:pt modelId="{71C6471B-D004-41B4-80D4-8D604A643A4A}" type="pres">
      <dgm:prSet presAssocID="{55C9D769-84E8-44E5-A776-F16A538C3B58}" presName="composite" presStyleCnt="0"/>
      <dgm:spPr/>
    </dgm:pt>
    <dgm:pt modelId="{8F465BD6-4360-4B0B-8861-598B54446397}" type="pres">
      <dgm:prSet presAssocID="{55C9D769-84E8-44E5-A776-F16A538C3B58}" presName="parTx" presStyleLbl="alignNode1" presStyleIdx="0" presStyleCnt="4">
        <dgm:presLayoutVars>
          <dgm:chMax val="0"/>
          <dgm:chPref val="0"/>
          <dgm:bulletEnabled val="1"/>
        </dgm:presLayoutVars>
      </dgm:prSet>
      <dgm:spPr/>
    </dgm:pt>
    <dgm:pt modelId="{6C0DF198-7C68-4D77-81C3-7208B086E1F6}" type="pres">
      <dgm:prSet presAssocID="{55C9D769-84E8-44E5-A776-F16A538C3B58}" presName="desTx" presStyleLbl="alignAccFollowNode1" presStyleIdx="0" presStyleCnt="4">
        <dgm:presLayoutVars>
          <dgm:bulletEnabled val="1"/>
        </dgm:presLayoutVars>
      </dgm:prSet>
      <dgm:spPr/>
    </dgm:pt>
    <dgm:pt modelId="{364F160E-A7FF-454E-8FE0-CCE5ED3B524F}" type="pres">
      <dgm:prSet presAssocID="{E5F0912E-3373-469D-AF8E-7D5049FB33F2}" presName="space" presStyleCnt="0"/>
      <dgm:spPr/>
    </dgm:pt>
    <dgm:pt modelId="{B70522C9-58F2-437C-A718-4846F6509C63}" type="pres">
      <dgm:prSet presAssocID="{7B2426BC-C9FD-4B6B-998C-D0E77FB5E463}" presName="composite" presStyleCnt="0"/>
      <dgm:spPr/>
    </dgm:pt>
    <dgm:pt modelId="{DF5C0E22-E238-41FB-8DD2-9ADB0BA9AE54}" type="pres">
      <dgm:prSet presAssocID="{7B2426BC-C9FD-4B6B-998C-D0E77FB5E463}" presName="parTx" presStyleLbl="alignNode1" presStyleIdx="1" presStyleCnt="4">
        <dgm:presLayoutVars>
          <dgm:chMax val="0"/>
          <dgm:chPref val="0"/>
          <dgm:bulletEnabled val="1"/>
        </dgm:presLayoutVars>
      </dgm:prSet>
      <dgm:spPr/>
    </dgm:pt>
    <dgm:pt modelId="{BEE45F8F-7CF3-45A9-8EA7-FA5141DE3054}" type="pres">
      <dgm:prSet presAssocID="{7B2426BC-C9FD-4B6B-998C-D0E77FB5E463}" presName="desTx" presStyleLbl="alignAccFollowNode1" presStyleIdx="1" presStyleCnt="4">
        <dgm:presLayoutVars>
          <dgm:bulletEnabled val="1"/>
        </dgm:presLayoutVars>
      </dgm:prSet>
      <dgm:spPr/>
    </dgm:pt>
    <dgm:pt modelId="{31AE2D12-6F35-4C32-B493-6A624D4AEAC3}" type="pres">
      <dgm:prSet presAssocID="{7F499253-6E10-49DD-8BB0-C91D6258F410}" presName="space" presStyleCnt="0"/>
      <dgm:spPr/>
    </dgm:pt>
    <dgm:pt modelId="{05F4E89E-B08E-44A3-ABD5-CAD2CFBEF0AB}" type="pres">
      <dgm:prSet presAssocID="{E0C13874-34B2-4EBC-8781-26C74A2A340E}" presName="composite" presStyleCnt="0"/>
      <dgm:spPr/>
    </dgm:pt>
    <dgm:pt modelId="{2497A8D5-BC1C-486E-8C05-1D6A2EA8ADF5}" type="pres">
      <dgm:prSet presAssocID="{E0C13874-34B2-4EBC-8781-26C74A2A340E}" presName="parTx" presStyleLbl="alignNode1" presStyleIdx="2" presStyleCnt="4">
        <dgm:presLayoutVars>
          <dgm:chMax val="0"/>
          <dgm:chPref val="0"/>
          <dgm:bulletEnabled val="1"/>
        </dgm:presLayoutVars>
      </dgm:prSet>
      <dgm:spPr/>
    </dgm:pt>
    <dgm:pt modelId="{EA70BF6E-C971-4478-BC84-B8AEE5F368EF}" type="pres">
      <dgm:prSet presAssocID="{E0C13874-34B2-4EBC-8781-26C74A2A340E}" presName="desTx" presStyleLbl="alignAccFollowNode1" presStyleIdx="2" presStyleCnt="4">
        <dgm:presLayoutVars>
          <dgm:bulletEnabled val="1"/>
        </dgm:presLayoutVars>
      </dgm:prSet>
      <dgm:spPr/>
    </dgm:pt>
    <dgm:pt modelId="{458B67DE-0811-4DAC-BD2A-E8DAF72336A6}" type="pres">
      <dgm:prSet presAssocID="{CEF53A9C-2892-4288-8EA5-38F6F5DF4A22}" presName="space" presStyleCnt="0"/>
      <dgm:spPr/>
    </dgm:pt>
    <dgm:pt modelId="{01ED7742-0ADE-4C62-B091-1756E74DEBA9}" type="pres">
      <dgm:prSet presAssocID="{1F14776C-25C5-4E6D-95D7-9CA4A5CEA6A8}" presName="composite" presStyleCnt="0"/>
      <dgm:spPr/>
    </dgm:pt>
    <dgm:pt modelId="{AAF78E33-A802-4EDE-8D2E-3DF2AE39C0D8}" type="pres">
      <dgm:prSet presAssocID="{1F14776C-25C5-4E6D-95D7-9CA4A5CEA6A8}" presName="parTx" presStyleLbl="alignNode1" presStyleIdx="3" presStyleCnt="4">
        <dgm:presLayoutVars>
          <dgm:chMax val="0"/>
          <dgm:chPref val="0"/>
          <dgm:bulletEnabled val="1"/>
        </dgm:presLayoutVars>
      </dgm:prSet>
      <dgm:spPr/>
    </dgm:pt>
    <dgm:pt modelId="{14F77AC0-24D2-4D87-BCB2-6CD5B11FC2BE}" type="pres">
      <dgm:prSet presAssocID="{1F14776C-25C5-4E6D-95D7-9CA4A5CEA6A8}" presName="desTx" presStyleLbl="alignAccFollowNode1" presStyleIdx="3" presStyleCnt="4">
        <dgm:presLayoutVars>
          <dgm:bulletEnabled val="1"/>
        </dgm:presLayoutVars>
      </dgm:prSet>
      <dgm:spPr/>
    </dgm:pt>
  </dgm:ptLst>
  <dgm:cxnLst>
    <dgm:cxn modelId="{6ACA980D-070E-4818-BB28-BED26FC998A1}" srcId="{C7E313A0-1DB9-4813-94BD-9C16C8A5AB66}" destId="{55C9D769-84E8-44E5-A776-F16A538C3B58}" srcOrd="0" destOrd="0" parTransId="{D14CA4F7-3250-42D2-8E2E-689F6BC0E968}" sibTransId="{E5F0912E-3373-469D-AF8E-7D5049FB33F2}"/>
    <dgm:cxn modelId="{C58E7724-E1E3-48EB-9924-93D7766E3597}" type="presOf" srcId="{24A10BE9-C7F2-4C39-8A68-AE644961703E}" destId="{6C0DF198-7C68-4D77-81C3-7208B086E1F6}" srcOrd="0" destOrd="0" presId="urn:microsoft.com/office/officeart/2005/8/layout/hList1"/>
    <dgm:cxn modelId="{D3240432-E9E9-4AD4-B546-5F8DB8833CC0}" type="presOf" srcId="{7B2426BC-C9FD-4B6B-998C-D0E77FB5E463}" destId="{DF5C0E22-E238-41FB-8DD2-9ADB0BA9AE54}" srcOrd="0" destOrd="0" presId="urn:microsoft.com/office/officeart/2005/8/layout/hList1"/>
    <dgm:cxn modelId="{27EEF25E-DD3C-44C9-A356-F347DB4F991C}" type="presOf" srcId="{81D02B35-7D06-4764-A19F-E51AFB930B0D}" destId="{BEE45F8F-7CF3-45A9-8EA7-FA5141DE3054}" srcOrd="0" destOrd="1" presId="urn:microsoft.com/office/officeart/2005/8/layout/hList1"/>
    <dgm:cxn modelId="{74D62242-F727-4F14-9E1A-B62D39C5C102}" type="presOf" srcId="{1C797F0D-CB02-4B97-9A8D-F25400053390}" destId="{6C0DF198-7C68-4D77-81C3-7208B086E1F6}" srcOrd="0" destOrd="1" presId="urn:microsoft.com/office/officeart/2005/8/layout/hList1"/>
    <dgm:cxn modelId="{F4DB2051-EEE4-4867-8771-D910CC27C7D2}" type="presOf" srcId="{C7E313A0-1DB9-4813-94BD-9C16C8A5AB66}" destId="{B799F4A1-204C-4810-B8F8-701FBCAB9773}" srcOrd="0" destOrd="0" presId="urn:microsoft.com/office/officeart/2005/8/layout/hList1"/>
    <dgm:cxn modelId="{1CD4EF78-7E96-4B3D-A8ED-D046BA9725D6}" srcId="{E0C13874-34B2-4EBC-8781-26C74A2A340E}" destId="{1741EDDF-E492-418E-8D14-30B2191F5C41}" srcOrd="0" destOrd="0" parTransId="{F1610B80-53A8-4A32-8FFD-E9734866CDD2}" sibTransId="{4CD0D9E6-9C7C-4DBC-9284-67F6465B9023}"/>
    <dgm:cxn modelId="{2407F983-DA29-49A2-B053-1158CE1BA7A0}" srcId="{7B2426BC-C9FD-4B6B-998C-D0E77FB5E463}" destId="{81D02B35-7D06-4764-A19F-E51AFB930B0D}" srcOrd="1" destOrd="0" parTransId="{F0D47AC4-E5A7-4699-898E-10A2345C92E0}" sibTransId="{9425189B-83B8-42DE-AA32-6BF4F2C3AAAB}"/>
    <dgm:cxn modelId="{6A0A0293-0BAD-4BD5-9734-1DE4A8EC57D5}" type="presOf" srcId="{ED0A2FB5-1136-46CF-BC13-DBF17952BFF1}" destId="{BEE45F8F-7CF3-45A9-8EA7-FA5141DE3054}" srcOrd="0" destOrd="0" presId="urn:microsoft.com/office/officeart/2005/8/layout/hList1"/>
    <dgm:cxn modelId="{49CE769A-88AA-499D-9B35-60BFDDC64770}" srcId="{55C9D769-84E8-44E5-A776-F16A538C3B58}" destId="{24A10BE9-C7F2-4C39-8A68-AE644961703E}" srcOrd="0" destOrd="0" parTransId="{E0AE01E0-364C-4CF3-A6A7-501AF8B0EBEB}" sibTransId="{51D734D1-277B-49FA-8242-226EA01D2187}"/>
    <dgm:cxn modelId="{9A60D9A4-52E2-4E7B-86C6-4253F381CB5A}" srcId="{55C9D769-84E8-44E5-A776-F16A538C3B58}" destId="{1C797F0D-CB02-4B97-9A8D-F25400053390}" srcOrd="1" destOrd="0" parTransId="{6B8134EB-15E3-438E-8609-B279AF8B2695}" sibTransId="{3A176696-2B4E-49F7-9BC7-E1C73EF8DD19}"/>
    <dgm:cxn modelId="{E1FEEAAB-A703-477B-83CD-27D1F72B2E12}" srcId="{C7E313A0-1DB9-4813-94BD-9C16C8A5AB66}" destId="{7B2426BC-C9FD-4B6B-998C-D0E77FB5E463}" srcOrd="1" destOrd="0" parTransId="{0E0850EF-AA0D-43F0-BD9B-41E8BC5292DE}" sibTransId="{7F499253-6E10-49DD-8BB0-C91D6258F410}"/>
    <dgm:cxn modelId="{91B420B3-7407-4063-90A4-DB436F5CE192}" type="presOf" srcId="{44665DA0-6BF3-433C-84FC-048BC6670AEF}" destId="{14F77AC0-24D2-4D87-BCB2-6CD5B11FC2BE}" srcOrd="0" destOrd="0" presId="urn:microsoft.com/office/officeart/2005/8/layout/hList1"/>
    <dgm:cxn modelId="{9405E2BD-C2B8-4516-852C-37B453248C4A}" srcId="{1F14776C-25C5-4E6D-95D7-9CA4A5CEA6A8}" destId="{44665DA0-6BF3-433C-84FC-048BC6670AEF}" srcOrd="0" destOrd="0" parTransId="{3DD3ED4C-4642-4408-8C4B-A916DFD429AE}" sibTransId="{B2262EDF-A0D2-4E32-94A1-85E062B27C71}"/>
    <dgm:cxn modelId="{CA6AAFCB-2B97-46A2-87BF-8B5E099C8232}" srcId="{C7E313A0-1DB9-4813-94BD-9C16C8A5AB66}" destId="{1F14776C-25C5-4E6D-95D7-9CA4A5CEA6A8}" srcOrd="3" destOrd="0" parTransId="{58F1F527-9DAF-49F1-BDF4-9781C5E74C30}" sibTransId="{63B29CBC-DA4F-4287-8FF6-E6FA3892C7E2}"/>
    <dgm:cxn modelId="{C097C1DB-E7AB-4307-8FD0-7B9BB1C3F350}" srcId="{C7E313A0-1DB9-4813-94BD-9C16C8A5AB66}" destId="{E0C13874-34B2-4EBC-8781-26C74A2A340E}" srcOrd="2" destOrd="0" parTransId="{92739F07-7421-4A9E-BD16-F75D211BF77F}" sibTransId="{CEF53A9C-2892-4288-8EA5-38F6F5DF4A22}"/>
    <dgm:cxn modelId="{736AF1E8-4F35-4F20-8750-0D0599A27397}" type="presOf" srcId="{1741EDDF-E492-418E-8D14-30B2191F5C41}" destId="{EA70BF6E-C971-4478-BC84-B8AEE5F368EF}" srcOrd="0" destOrd="0" presId="urn:microsoft.com/office/officeart/2005/8/layout/hList1"/>
    <dgm:cxn modelId="{11BFF9E9-27DD-4E17-84A8-A63F20AB2AF6}" type="presOf" srcId="{E0C13874-34B2-4EBC-8781-26C74A2A340E}" destId="{2497A8D5-BC1C-486E-8C05-1D6A2EA8ADF5}" srcOrd="0" destOrd="0" presId="urn:microsoft.com/office/officeart/2005/8/layout/hList1"/>
    <dgm:cxn modelId="{212EE9F4-6440-4901-98CF-08E26673EC29}" type="presOf" srcId="{1F14776C-25C5-4E6D-95D7-9CA4A5CEA6A8}" destId="{AAF78E33-A802-4EDE-8D2E-3DF2AE39C0D8}" srcOrd="0" destOrd="0" presId="urn:microsoft.com/office/officeart/2005/8/layout/hList1"/>
    <dgm:cxn modelId="{026770FB-F3EC-40C8-8526-D5C343B5A04D}" srcId="{7B2426BC-C9FD-4B6B-998C-D0E77FB5E463}" destId="{ED0A2FB5-1136-46CF-BC13-DBF17952BFF1}" srcOrd="0" destOrd="0" parTransId="{055D9D56-3977-4E69-891E-E6B41CE705FC}" sibTransId="{881264A7-0E8E-4ACD-93DC-FB884CD45422}"/>
    <dgm:cxn modelId="{5707A4FF-BFDA-4225-A255-F6442B4D2EB7}" type="presOf" srcId="{55C9D769-84E8-44E5-A776-F16A538C3B58}" destId="{8F465BD6-4360-4B0B-8861-598B54446397}" srcOrd="0" destOrd="0" presId="urn:microsoft.com/office/officeart/2005/8/layout/hList1"/>
    <dgm:cxn modelId="{B128FB23-432A-4A76-A8C5-2D2C002CD38B}" type="presParOf" srcId="{B799F4A1-204C-4810-B8F8-701FBCAB9773}" destId="{71C6471B-D004-41B4-80D4-8D604A643A4A}" srcOrd="0" destOrd="0" presId="urn:microsoft.com/office/officeart/2005/8/layout/hList1"/>
    <dgm:cxn modelId="{C0918389-A4E1-4BD7-A174-D05799C48CF8}" type="presParOf" srcId="{71C6471B-D004-41B4-80D4-8D604A643A4A}" destId="{8F465BD6-4360-4B0B-8861-598B54446397}" srcOrd="0" destOrd="0" presId="urn:microsoft.com/office/officeart/2005/8/layout/hList1"/>
    <dgm:cxn modelId="{71599DE9-ED7D-4525-8121-D02E3EBDE43A}" type="presParOf" srcId="{71C6471B-D004-41B4-80D4-8D604A643A4A}" destId="{6C0DF198-7C68-4D77-81C3-7208B086E1F6}" srcOrd="1" destOrd="0" presId="urn:microsoft.com/office/officeart/2005/8/layout/hList1"/>
    <dgm:cxn modelId="{DF05BA26-C3EA-4861-AE06-58A3A0E53FBA}" type="presParOf" srcId="{B799F4A1-204C-4810-B8F8-701FBCAB9773}" destId="{364F160E-A7FF-454E-8FE0-CCE5ED3B524F}" srcOrd="1" destOrd="0" presId="urn:microsoft.com/office/officeart/2005/8/layout/hList1"/>
    <dgm:cxn modelId="{07AA9891-6837-4921-82CF-955B04F5CBF9}" type="presParOf" srcId="{B799F4A1-204C-4810-B8F8-701FBCAB9773}" destId="{B70522C9-58F2-437C-A718-4846F6509C63}" srcOrd="2" destOrd="0" presId="urn:microsoft.com/office/officeart/2005/8/layout/hList1"/>
    <dgm:cxn modelId="{508397B7-C74A-46BD-B48A-307A9B746E1F}" type="presParOf" srcId="{B70522C9-58F2-437C-A718-4846F6509C63}" destId="{DF5C0E22-E238-41FB-8DD2-9ADB0BA9AE54}" srcOrd="0" destOrd="0" presId="urn:microsoft.com/office/officeart/2005/8/layout/hList1"/>
    <dgm:cxn modelId="{81B5B9CE-AF69-43FC-AF03-8431D445CF8D}" type="presParOf" srcId="{B70522C9-58F2-437C-A718-4846F6509C63}" destId="{BEE45F8F-7CF3-45A9-8EA7-FA5141DE3054}" srcOrd="1" destOrd="0" presId="urn:microsoft.com/office/officeart/2005/8/layout/hList1"/>
    <dgm:cxn modelId="{8140E0AD-086A-476D-B1BF-AC101AC4321D}" type="presParOf" srcId="{B799F4A1-204C-4810-B8F8-701FBCAB9773}" destId="{31AE2D12-6F35-4C32-B493-6A624D4AEAC3}" srcOrd="3" destOrd="0" presId="urn:microsoft.com/office/officeart/2005/8/layout/hList1"/>
    <dgm:cxn modelId="{F9D09E31-6540-4AE3-90A3-864ED017BDFE}" type="presParOf" srcId="{B799F4A1-204C-4810-B8F8-701FBCAB9773}" destId="{05F4E89E-B08E-44A3-ABD5-CAD2CFBEF0AB}" srcOrd="4" destOrd="0" presId="urn:microsoft.com/office/officeart/2005/8/layout/hList1"/>
    <dgm:cxn modelId="{856FEF9E-99CC-4300-9950-236EDA44C2E1}" type="presParOf" srcId="{05F4E89E-B08E-44A3-ABD5-CAD2CFBEF0AB}" destId="{2497A8D5-BC1C-486E-8C05-1D6A2EA8ADF5}" srcOrd="0" destOrd="0" presId="urn:microsoft.com/office/officeart/2005/8/layout/hList1"/>
    <dgm:cxn modelId="{0DA288CA-6444-4187-B6BC-E7CBF800C156}" type="presParOf" srcId="{05F4E89E-B08E-44A3-ABD5-CAD2CFBEF0AB}" destId="{EA70BF6E-C971-4478-BC84-B8AEE5F368EF}" srcOrd="1" destOrd="0" presId="urn:microsoft.com/office/officeart/2005/8/layout/hList1"/>
    <dgm:cxn modelId="{80768527-EB75-4320-BC7D-7F94772885FA}" type="presParOf" srcId="{B799F4A1-204C-4810-B8F8-701FBCAB9773}" destId="{458B67DE-0811-4DAC-BD2A-E8DAF72336A6}" srcOrd="5" destOrd="0" presId="urn:microsoft.com/office/officeart/2005/8/layout/hList1"/>
    <dgm:cxn modelId="{EE0E29E4-D791-4780-A762-E370F3A371A4}" type="presParOf" srcId="{B799F4A1-204C-4810-B8F8-701FBCAB9773}" destId="{01ED7742-0ADE-4C62-B091-1756E74DEBA9}" srcOrd="6" destOrd="0" presId="urn:microsoft.com/office/officeart/2005/8/layout/hList1"/>
    <dgm:cxn modelId="{0056B36F-1624-4960-B829-6F5493BC43BD}" type="presParOf" srcId="{01ED7742-0ADE-4C62-B091-1756E74DEBA9}" destId="{AAF78E33-A802-4EDE-8D2E-3DF2AE39C0D8}" srcOrd="0" destOrd="0" presId="urn:microsoft.com/office/officeart/2005/8/layout/hList1"/>
    <dgm:cxn modelId="{573EBB63-0D95-4960-87AC-FAA300FD9AE7}" type="presParOf" srcId="{01ED7742-0ADE-4C62-B091-1756E74DEBA9}" destId="{14F77AC0-24D2-4D87-BCB2-6CD5B11FC2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D5086-385E-4124-A757-8301A3FA935E}">
      <dsp:nvSpPr>
        <dsp:cNvPr id="0" name=""/>
        <dsp:cNvSpPr/>
      </dsp:nvSpPr>
      <dsp:spPr>
        <a:xfrm>
          <a:off x="412554" y="1020233"/>
          <a:ext cx="441492" cy="4414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29A99-5328-49EA-8A00-988A5AB803E8}">
      <dsp:nvSpPr>
        <dsp:cNvPr id="0" name=""/>
        <dsp:cNvSpPr/>
      </dsp:nvSpPr>
      <dsp:spPr>
        <a:xfrm>
          <a:off x="2597"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EU Taxonomy Regulation</a:t>
          </a:r>
        </a:p>
      </dsp:txBody>
      <dsp:txXfrm>
        <a:off x="2597" y="1533512"/>
        <a:ext cx="1261406" cy="1093875"/>
      </dsp:txXfrm>
    </dsp:sp>
    <dsp:sp modelId="{AA34ED94-8EB7-4379-844A-79FB1A5EF188}">
      <dsp:nvSpPr>
        <dsp:cNvPr id="0" name=""/>
        <dsp:cNvSpPr/>
      </dsp:nvSpPr>
      <dsp:spPr>
        <a:xfrm>
          <a:off x="2597"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F9787569-EC5F-4291-8C44-FAB37651D71F}">
      <dsp:nvSpPr>
        <dsp:cNvPr id="0" name=""/>
        <dsp:cNvSpPr/>
      </dsp:nvSpPr>
      <dsp:spPr>
        <a:xfrm>
          <a:off x="1894706" y="1020233"/>
          <a:ext cx="441492" cy="4414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5DC23-2475-46A8-94D2-5D8A2552BE37}">
      <dsp:nvSpPr>
        <dsp:cNvPr id="0" name=""/>
        <dsp:cNvSpPr/>
      </dsp:nvSpPr>
      <dsp:spPr>
        <a:xfrm>
          <a:off x="1484749"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Sustainable Finance Disclosure Regulation (SFDR)</a:t>
          </a:r>
        </a:p>
      </dsp:txBody>
      <dsp:txXfrm>
        <a:off x="1484749" y="1533512"/>
        <a:ext cx="1261406" cy="1093875"/>
      </dsp:txXfrm>
    </dsp:sp>
    <dsp:sp modelId="{1B96068F-0003-43ED-8085-29562F329C9E}">
      <dsp:nvSpPr>
        <dsp:cNvPr id="0" name=""/>
        <dsp:cNvSpPr/>
      </dsp:nvSpPr>
      <dsp:spPr>
        <a:xfrm>
          <a:off x="1484749"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332EB8A0-2D35-45AE-A7BB-E2FEE7C36007}">
      <dsp:nvSpPr>
        <dsp:cNvPr id="0" name=""/>
        <dsp:cNvSpPr/>
      </dsp:nvSpPr>
      <dsp:spPr>
        <a:xfrm>
          <a:off x="3376858" y="1020233"/>
          <a:ext cx="441492" cy="4414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8E174-6CE4-4930-B121-B1D6FAF961EC}">
      <dsp:nvSpPr>
        <dsp:cNvPr id="0" name=""/>
        <dsp:cNvSpPr/>
      </dsp:nvSpPr>
      <dsp:spPr>
        <a:xfrm>
          <a:off x="2966901"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Corporate Sustainability Reporting Directive (CSRD)</a:t>
          </a:r>
        </a:p>
      </dsp:txBody>
      <dsp:txXfrm>
        <a:off x="2966901" y="1533512"/>
        <a:ext cx="1261406" cy="1093875"/>
      </dsp:txXfrm>
    </dsp:sp>
    <dsp:sp modelId="{88E80B98-020C-4A05-BD26-353ACB2C1BD6}">
      <dsp:nvSpPr>
        <dsp:cNvPr id="0" name=""/>
        <dsp:cNvSpPr/>
      </dsp:nvSpPr>
      <dsp:spPr>
        <a:xfrm>
          <a:off x="2966901"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06AE6A87-40C2-4598-B3B4-48F023B09297}">
      <dsp:nvSpPr>
        <dsp:cNvPr id="0" name=""/>
        <dsp:cNvSpPr/>
      </dsp:nvSpPr>
      <dsp:spPr>
        <a:xfrm>
          <a:off x="4859011" y="1020233"/>
          <a:ext cx="441492" cy="4414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42282-10EC-46CB-A8D0-9A3B04270AA1}">
      <dsp:nvSpPr>
        <dsp:cNvPr id="0" name=""/>
        <dsp:cNvSpPr/>
      </dsp:nvSpPr>
      <dsp:spPr>
        <a:xfrm>
          <a:off x="4449054"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Green Bond Standard</a:t>
          </a:r>
        </a:p>
      </dsp:txBody>
      <dsp:txXfrm>
        <a:off x="4449054" y="1533512"/>
        <a:ext cx="1261406" cy="1093875"/>
      </dsp:txXfrm>
    </dsp:sp>
    <dsp:sp modelId="{400E9F04-5B48-4A1F-9F7C-731A43C94E21}">
      <dsp:nvSpPr>
        <dsp:cNvPr id="0" name=""/>
        <dsp:cNvSpPr/>
      </dsp:nvSpPr>
      <dsp:spPr>
        <a:xfrm>
          <a:off x="4449054"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344FB9F4-07E8-4A30-972B-2844D264243C}">
      <dsp:nvSpPr>
        <dsp:cNvPr id="0" name=""/>
        <dsp:cNvSpPr/>
      </dsp:nvSpPr>
      <dsp:spPr>
        <a:xfrm>
          <a:off x="6341163" y="1020233"/>
          <a:ext cx="441492" cy="4414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7B4F0-CDC5-47A3-9EF2-FD7B6BB4E450}">
      <dsp:nvSpPr>
        <dsp:cNvPr id="0" name=""/>
        <dsp:cNvSpPr/>
      </dsp:nvSpPr>
      <dsp:spPr>
        <a:xfrm>
          <a:off x="5931206"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FR" sz="1400" kern="1200"/>
            <a:t>EU Action Plan on Sustainable Finance</a:t>
          </a:r>
          <a:endParaRPr lang="en-US" sz="1400" kern="1200"/>
        </a:p>
      </dsp:txBody>
      <dsp:txXfrm>
        <a:off x="5931206" y="1533512"/>
        <a:ext cx="1261406" cy="1093875"/>
      </dsp:txXfrm>
    </dsp:sp>
    <dsp:sp modelId="{DD9732BE-AA34-4B2D-BABA-6F4AC33054B4}">
      <dsp:nvSpPr>
        <dsp:cNvPr id="0" name=""/>
        <dsp:cNvSpPr/>
      </dsp:nvSpPr>
      <dsp:spPr>
        <a:xfrm>
          <a:off x="5931206"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DD6D69B1-0246-4AFD-BC9A-C2D7B7323889}">
      <dsp:nvSpPr>
        <dsp:cNvPr id="0" name=""/>
        <dsp:cNvSpPr/>
      </dsp:nvSpPr>
      <dsp:spPr>
        <a:xfrm>
          <a:off x="7823315" y="1020233"/>
          <a:ext cx="441492" cy="4414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84218-E141-4A03-BDFD-2A2F0A48EBE6}">
      <dsp:nvSpPr>
        <dsp:cNvPr id="0" name=""/>
        <dsp:cNvSpPr/>
      </dsp:nvSpPr>
      <dsp:spPr>
        <a:xfrm>
          <a:off x="7413358"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FR" sz="1400" kern="1200"/>
            <a:t>Investment Strategies and Guidelines</a:t>
          </a:r>
          <a:endParaRPr lang="en-US" sz="1400" kern="1200"/>
        </a:p>
      </dsp:txBody>
      <dsp:txXfrm>
        <a:off x="7413358" y="1533512"/>
        <a:ext cx="1261406" cy="1093875"/>
      </dsp:txXfrm>
    </dsp:sp>
    <dsp:sp modelId="{F9651716-8E64-4949-9D82-8A12F5E5F0D6}">
      <dsp:nvSpPr>
        <dsp:cNvPr id="0" name=""/>
        <dsp:cNvSpPr/>
      </dsp:nvSpPr>
      <dsp:spPr>
        <a:xfrm>
          <a:off x="7413358"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6055F71C-97B5-460F-87AE-886FA5659874}">
      <dsp:nvSpPr>
        <dsp:cNvPr id="0" name=""/>
        <dsp:cNvSpPr/>
      </dsp:nvSpPr>
      <dsp:spPr>
        <a:xfrm>
          <a:off x="9305468" y="1020233"/>
          <a:ext cx="441492" cy="44149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544C1-BC22-4A76-9223-DD38C07B8559}">
      <dsp:nvSpPr>
        <dsp:cNvPr id="0" name=""/>
        <dsp:cNvSpPr/>
      </dsp:nvSpPr>
      <dsp:spPr>
        <a:xfrm>
          <a:off x="8895511"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Support for Sustainable Economic Activities</a:t>
          </a:r>
        </a:p>
      </dsp:txBody>
      <dsp:txXfrm>
        <a:off x="8895511" y="1533512"/>
        <a:ext cx="1261406" cy="1093875"/>
      </dsp:txXfrm>
    </dsp:sp>
    <dsp:sp modelId="{80FEF957-6B74-449D-8277-FA3FFE7CA090}">
      <dsp:nvSpPr>
        <dsp:cNvPr id="0" name=""/>
        <dsp:cNvSpPr/>
      </dsp:nvSpPr>
      <dsp:spPr>
        <a:xfrm>
          <a:off x="8895511"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 modelId="{3506BD7D-5E70-4A2D-A67B-0865D1535D05}">
      <dsp:nvSpPr>
        <dsp:cNvPr id="0" name=""/>
        <dsp:cNvSpPr/>
      </dsp:nvSpPr>
      <dsp:spPr>
        <a:xfrm>
          <a:off x="10787620" y="1020233"/>
          <a:ext cx="441492" cy="44149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35D33-2E40-476D-A9C3-3FAEC0E508CB}">
      <dsp:nvSpPr>
        <dsp:cNvPr id="0" name=""/>
        <dsp:cNvSpPr/>
      </dsp:nvSpPr>
      <dsp:spPr>
        <a:xfrm>
          <a:off x="10377663" y="1533512"/>
          <a:ext cx="1261406" cy="109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Strategic Goals</a:t>
          </a:r>
        </a:p>
      </dsp:txBody>
      <dsp:txXfrm>
        <a:off x="10377663" y="1533512"/>
        <a:ext cx="1261406" cy="1093875"/>
      </dsp:txXfrm>
    </dsp:sp>
    <dsp:sp modelId="{42CBBB7F-923A-4649-BE2B-BA7BFC5D4710}">
      <dsp:nvSpPr>
        <dsp:cNvPr id="0" name=""/>
        <dsp:cNvSpPr/>
      </dsp:nvSpPr>
      <dsp:spPr>
        <a:xfrm>
          <a:off x="10377663" y="2660777"/>
          <a:ext cx="1261406" cy="2892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46E51-C33D-4DBC-A21A-612FB830A5A0}">
      <dsp:nvSpPr>
        <dsp:cNvPr id="0" name=""/>
        <dsp:cNvSpPr/>
      </dsp:nvSpPr>
      <dsp:spPr>
        <a:xfrm>
          <a:off x="393361" y="1992237"/>
          <a:ext cx="3101412" cy="41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2015</a:t>
          </a:r>
        </a:p>
      </dsp:txBody>
      <dsp:txXfrm>
        <a:off x="393361" y="1992237"/>
        <a:ext cx="3101412" cy="419223"/>
      </dsp:txXfrm>
    </dsp:sp>
    <dsp:sp modelId="{F68F0E6D-2F9C-4541-9C00-35A879583C1C}">
      <dsp:nvSpPr>
        <dsp:cNvPr id="0" name=""/>
        <dsp:cNvSpPr/>
      </dsp:nvSpPr>
      <dsp:spPr>
        <a:xfrm>
          <a:off x="0" y="1780770"/>
          <a:ext cx="11641667" cy="148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8B346-731F-4454-8333-FFB22BA27B79}">
      <dsp:nvSpPr>
        <dsp:cNvPr id="0" name=""/>
        <dsp:cNvSpPr/>
      </dsp:nvSpPr>
      <dsp:spPr>
        <a:xfrm>
          <a:off x="238290" y="486987"/>
          <a:ext cx="3411554" cy="663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Adoption of the Paris Agreement, influencing EU climate policies.</a:t>
          </a:r>
        </a:p>
      </dsp:txBody>
      <dsp:txXfrm>
        <a:off x="238290" y="486987"/>
        <a:ext cx="3411554" cy="663093"/>
      </dsp:txXfrm>
    </dsp:sp>
    <dsp:sp modelId="{266D07A7-5398-4E2C-872D-34D05372C144}">
      <dsp:nvSpPr>
        <dsp:cNvPr id="0" name=""/>
        <dsp:cNvSpPr/>
      </dsp:nvSpPr>
      <dsp:spPr>
        <a:xfrm>
          <a:off x="1944067" y="1150081"/>
          <a:ext cx="0" cy="63068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2E6400-00FD-4831-B5D0-29A6A4352861}">
      <dsp:nvSpPr>
        <dsp:cNvPr id="0" name=""/>
        <dsp:cNvSpPr/>
      </dsp:nvSpPr>
      <dsp:spPr>
        <a:xfrm>
          <a:off x="2331744" y="1298478"/>
          <a:ext cx="3101412" cy="41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2018</a:t>
          </a:r>
        </a:p>
      </dsp:txBody>
      <dsp:txXfrm>
        <a:off x="2331744" y="1298478"/>
        <a:ext cx="3101412" cy="419223"/>
      </dsp:txXfrm>
    </dsp:sp>
    <dsp:sp modelId="{21ECC780-43EE-4A22-A926-DE6615D110EB}">
      <dsp:nvSpPr>
        <dsp:cNvPr id="0" name=""/>
        <dsp:cNvSpPr/>
      </dsp:nvSpPr>
      <dsp:spPr>
        <a:xfrm>
          <a:off x="2176673" y="2559857"/>
          <a:ext cx="3411554" cy="663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The European Commission publishes the Action Plan on Sustainable Finance.</a:t>
          </a:r>
        </a:p>
      </dsp:txBody>
      <dsp:txXfrm>
        <a:off x="2176673" y="2559857"/>
        <a:ext cx="3411554" cy="663093"/>
      </dsp:txXfrm>
    </dsp:sp>
    <dsp:sp modelId="{8D334699-0AAC-4627-A7BA-8CE12801D798}">
      <dsp:nvSpPr>
        <dsp:cNvPr id="0" name=""/>
        <dsp:cNvSpPr/>
      </dsp:nvSpPr>
      <dsp:spPr>
        <a:xfrm>
          <a:off x="3882450" y="1929168"/>
          <a:ext cx="0" cy="63068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A53B1E2-9123-4B55-ADB3-FAD7C4366EB3}">
      <dsp:nvSpPr>
        <dsp:cNvPr id="0" name=""/>
        <dsp:cNvSpPr/>
      </dsp:nvSpPr>
      <dsp:spPr>
        <a:xfrm>
          <a:off x="1897693" y="1808595"/>
          <a:ext cx="92748" cy="927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C4D0D1-4374-4DDB-A95A-7A1CABB5F8D7}">
      <dsp:nvSpPr>
        <dsp:cNvPr id="0" name=""/>
        <dsp:cNvSpPr/>
      </dsp:nvSpPr>
      <dsp:spPr>
        <a:xfrm>
          <a:off x="3836076" y="1808595"/>
          <a:ext cx="92748" cy="927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ADE3D2-6629-419E-A7CD-588CFBE3AD8F}">
      <dsp:nvSpPr>
        <dsp:cNvPr id="0" name=""/>
        <dsp:cNvSpPr/>
      </dsp:nvSpPr>
      <dsp:spPr>
        <a:xfrm>
          <a:off x="4270127" y="1992237"/>
          <a:ext cx="3101412" cy="41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2019</a:t>
          </a:r>
        </a:p>
      </dsp:txBody>
      <dsp:txXfrm>
        <a:off x="4270127" y="1992237"/>
        <a:ext cx="3101412" cy="419223"/>
      </dsp:txXfrm>
    </dsp:sp>
    <dsp:sp modelId="{A010051C-4220-4B6D-83AC-AECF8C9CE8D1}">
      <dsp:nvSpPr>
        <dsp:cNvPr id="0" name=""/>
        <dsp:cNvSpPr/>
      </dsp:nvSpPr>
      <dsp:spPr>
        <a:xfrm>
          <a:off x="4115056" y="82662"/>
          <a:ext cx="3411554" cy="10674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Introduction of the EU taxonomy for sustainable activities, providing a classification system for sustainable investments.</a:t>
          </a:r>
        </a:p>
      </dsp:txBody>
      <dsp:txXfrm>
        <a:off x="4115056" y="82662"/>
        <a:ext cx="3411554" cy="1067419"/>
      </dsp:txXfrm>
    </dsp:sp>
    <dsp:sp modelId="{D8CE2855-B82A-45A3-87D1-F3EF8078CD3B}">
      <dsp:nvSpPr>
        <dsp:cNvPr id="0" name=""/>
        <dsp:cNvSpPr/>
      </dsp:nvSpPr>
      <dsp:spPr>
        <a:xfrm>
          <a:off x="5820833" y="1150081"/>
          <a:ext cx="0" cy="63068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B3BFB2A-30CA-4F95-A218-F2FCD3AEE852}">
      <dsp:nvSpPr>
        <dsp:cNvPr id="0" name=""/>
        <dsp:cNvSpPr/>
      </dsp:nvSpPr>
      <dsp:spPr>
        <a:xfrm>
          <a:off x="6208510" y="1298478"/>
          <a:ext cx="3101412" cy="41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2020</a:t>
          </a:r>
        </a:p>
      </dsp:txBody>
      <dsp:txXfrm>
        <a:off x="6208510" y="1298478"/>
        <a:ext cx="3101412" cy="419223"/>
      </dsp:txXfrm>
    </dsp:sp>
    <dsp:sp modelId="{C4091901-D066-4C3E-9A1B-64F48A63C60B}">
      <dsp:nvSpPr>
        <dsp:cNvPr id="0" name=""/>
        <dsp:cNvSpPr/>
      </dsp:nvSpPr>
      <dsp:spPr>
        <a:xfrm>
          <a:off x="6053439" y="2559857"/>
          <a:ext cx="3411554" cy="10674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Implementation of the Sustainable Finance Disclosure Regulation (SFDR), enhancing transparency in sustainability-related disclosures by financial institutions.</a:t>
          </a:r>
        </a:p>
      </dsp:txBody>
      <dsp:txXfrm>
        <a:off x="6053439" y="2559857"/>
        <a:ext cx="3411554" cy="1067419"/>
      </dsp:txXfrm>
    </dsp:sp>
    <dsp:sp modelId="{0B963E3D-8751-49D8-94A4-529DFD2FA504}">
      <dsp:nvSpPr>
        <dsp:cNvPr id="0" name=""/>
        <dsp:cNvSpPr/>
      </dsp:nvSpPr>
      <dsp:spPr>
        <a:xfrm>
          <a:off x="7759216" y="1929168"/>
          <a:ext cx="0" cy="63068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9D1903D-2859-441A-9584-7E0C6C0AA19F}">
      <dsp:nvSpPr>
        <dsp:cNvPr id="0" name=""/>
        <dsp:cNvSpPr/>
      </dsp:nvSpPr>
      <dsp:spPr>
        <a:xfrm>
          <a:off x="5774459" y="1808595"/>
          <a:ext cx="92748" cy="927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23348E3-4293-4139-B79F-A5057101190B}">
      <dsp:nvSpPr>
        <dsp:cNvPr id="0" name=""/>
        <dsp:cNvSpPr/>
      </dsp:nvSpPr>
      <dsp:spPr>
        <a:xfrm>
          <a:off x="7712842" y="1808595"/>
          <a:ext cx="92748" cy="927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B001FDD-7021-44D4-B58A-E111F898A45D}">
      <dsp:nvSpPr>
        <dsp:cNvPr id="0" name=""/>
        <dsp:cNvSpPr/>
      </dsp:nvSpPr>
      <dsp:spPr>
        <a:xfrm>
          <a:off x="8146893" y="1992237"/>
          <a:ext cx="3101412" cy="41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2021</a:t>
          </a:r>
        </a:p>
      </dsp:txBody>
      <dsp:txXfrm>
        <a:off x="8146893" y="1992237"/>
        <a:ext cx="3101412" cy="419223"/>
      </dsp:txXfrm>
    </dsp:sp>
    <dsp:sp modelId="{41ACBF42-42DF-4CFC-9A52-CA5746038CAE}">
      <dsp:nvSpPr>
        <dsp:cNvPr id="0" name=""/>
        <dsp:cNvSpPr/>
      </dsp:nvSpPr>
      <dsp:spPr>
        <a:xfrm>
          <a:off x="7991822" y="292911"/>
          <a:ext cx="3411554" cy="8571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Introduction of the Corporate Sustainability Reporting Directive (CSRD) to improve reporting standards.</a:t>
          </a:r>
        </a:p>
      </dsp:txBody>
      <dsp:txXfrm>
        <a:off x="7991822" y="292911"/>
        <a:ext cx="3411554" cy="857169"/>
      </dsp:txXfrm>
    </dsp:sp>
    <dsp:sp modelId="{A09C4649-1E38-44F8-9D77-A734F1E6F771}">
      <dsp:nvSpPr>
        <dsp:cNvPr id="0" name=""/>
        <dsp:cNvSpPr/>
      </dsp:nvSpPr>
      <dsp:spPr>
        <a:xfrm>
          <a:off x="9697599" y="1150081"/>
          <a:ext cx="0" cy="63068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6361FC-3B4E-4D19-A6EC-68AB585329D6}">
      <dsp:nvSpPr>
        <dsp:cNvPr id="0" name=""/>
        <dsp:cNvSpPr/>
      </dsp:nvSpPr>
      <dsp:spPr>
        <a:xfrm>
          <a:off x="9651225" y="1808595"/>
          <a:ext cx="92748" cy="927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78B6E-EC1C-43A1-8659-A70EB06E65B3}">
      <dsp:nvSpPr>
        <dsp:cNvPr id="0" name=""/>
        <dsp:cNvSpPr/>
      </dsp:nvSpPr>
      <dsp:spPr>
        <a:xfrm>
          <a:off x="4376" y="911741"/>
          <a:ext cx="2631880" cy="10080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t>European Commission - Sustainable Finance</a:t>
          </a:r>
          <a:r>
            <a:rPr lang="en-US" sz="2000" b="0" i="0" kern="1200"/>
            <a:t>:</a:t>
          </a:r>
          <a:endParaRPr lang="en-US" sz="2000" kern="1200"/>
        </a:p>
      </dsp:txBody>
      <dsp:txXfrm>
        <a:off x="4376" y="911741"/>
        <a:ext cx="2631880" cy="1008056"/>
      </dsp:txXfrm>
    </dsp:sp>
    <dsp:sp modelId="{1A333508-9045-4014-B3A3-B468B504356B}">
      <dsp:nvSpPr>
        <dsp:cNvPr id="0" name=""/>
        <dsp:cNvSpPr/>
      </dsp:nvSpPr>
      <dsp:spPr>
        <a:xfrm>
          <a:off x="4376" y="1919797"/>
          <a:ext cx="2631880"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hlinkClick xmlns:r="http://schemas.openxmlformats.org/officeDocument/2006/relationships" r:id="rId1"/>
            </a:rPr>
            <a:t>Sustainable Finance</a:t>
          </a:r>
          <a:endParaRPr lang="en-US" sz="2000" kern="1200"/>
        </a:p>
      </dsp:txBody>
      <dsp:txXfrm>
        <a:off x="4376" y="1919797"/>
        <a:ext cx="2631880" cy="878400"/>
      </dsp:txXfrm>
    </dsp:sp>
    <dsp:sp modelId="{B0E9E294-3983-46D7-A759-C06BEB359153}">
      <dsp:nvSpPr>
        <dsp:cNvPr id="0" name=""/>
        <dsp:cNvSpPr/>
      </dsp:nvSpPr>
      <dsp:spPr>
        <a:xfrm>
          <a:off x="3004721" y="911741"/>
          <a:ext cx="2631880" cy="10080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t>European Commission - The European Green Deal</a:t>
          </a:r>
          <a:r>
            <a:rPr lang="en-US" sz="2000" b="0" i="0" kern="1200"/>
            <a:t>:</a:t>
          </a:r>
          <a:endParaRPr lang="en-US" sz="2000" kern="1200"/>
        </a:p>
      </dsp:txBody>
      <dsp:txXfrm>
        <a:off x="3004721" y="911741"/>
        <a:ext cx="2631880" cy="1008056"/>
      </dsp:txXfrm>
    </dsp:sp>
    <dsp:sp modelId="{91DCE890-7893-491D-86EF-51146B80D9EA}">
      <dsp:nvSpPr>
        <dsp:cNvPr id="0" name=""/>
        <dsp:cNvSpPr/>
      </dsp:nvSpPr>
      <dsp:spPr>
        <a:xfrm>
          <a:off x="3004721" y="1919797"/>
          <a:ext cx="2631880"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hlinkClick xmlns:r="http://schemas.openxmlformats.org/officeDocument/2006/relationships" r:id="rId2"/>
            </a:rPr>
            <a:t>European Green Deal</a:t>
          </a:r>
          <a:endParaRPr lang="en-US" sz="2000" kern="1200"/>
        </a:p>
      </dsp:txBody>
      <dsp:txXfrm>
        <a:off x="3004721" y="1919797"/>
        <a:ext cx="2631880" cy="878400"/>
      </dsp:txXfrm>
    </dsp:sp>
    <dsp:sp modelId="{82C8B7C2-A71E-41B3-A09B-8D8F0CF25EFE}">
      <dsp:nvSpPr>
        <dsp:cNvPr id="0" name=""/>
        <dsp:cNvSpPr/>
      </dsp:nvSpPr>
      <dsp:spPr>
        <a:xfrm>
          <a:off x="6005065" y="911741"/>
          <a:ext cx="2631880" cy="10080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t>European Environment Agency</a:t>
          </a:r>
          <a:r>
            <a:rPr lang="en-US" sz="2000" b="0" i="0" kern="1200"/>
            <a:t>:</a:t>
          </a:r>
          <a:endParaRPr lang="en-US" sz="2000" kern="1200"/>
        </a:p>
      </dsp:txBody>
      <dsp:txXfrm>
        <a:off x="6005065" y="911741"/>
        <a:ext cx="2631880" cy="1008056"/>
      </dsp:txXfrm>
    </dsp:sp>
    <dsp:sp modelId="{AC2494F0-CA3B-4FCF-BD31-3846CB2C5191}">
      <dsp:nvSpPr>
        <dsp:cNvPr id="0" name=""/>
        <dsp:cNvSpPr/>
      </dsp:nvSpPr>
      <dsp:spPr>
        <a:xfrm>
          <a:off x="6005065" y="1919797"/>
          <a:ext cx="2631880"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hlinkClick xmlns:r="http://schemas.openxmlformats.org/officeDocument/2006/relationships" r:id="rId3"/>
            </a:rPr>
            <a:t>European Environment Agency</a:t>
          </a:r>
          <a:endParaRPr lang="en-US" sz="2000" kern="1200"/>
        </a:p>
      </dsp:txBody>
      <dsp:txXfrm>
        <a:off x="6005065" y="1919797"/>
        <a:ext cx="2631880" cy="878400"/>
      </dsp:txXfrm>
    </dsp:sp>
    <dsp:sp modelId="{FDCE57E9-0B64-4213-AF96-CFEA25A68B81}">
      <dsp:nvSpPr>
        <dsp:cNvPr id="0" name=""/>
        <dsp:cNvSpPr/>
      </dsp:nvSpPr>
      <dsp:spPr>
        <a:xfrm>
          <a:off x="9005409" y="911741"/>
          <a:ext cx="2631880" cy="10080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t>EU Taxonomy for Sustainable Activities</a:t>
          </a:r>
          <a:r>
            <a:rPr lang="en-US" sz="2000" b="0" i="0" kern="1200"/>
            <a:t>:</a:t>
          </a:r>
          <a:endParaRPr lang="en-US" sz="2000" kern="1200"/>
        </a:p>
      </dsp:txBody>
      <dsp:txXfrm>
        <a:off x="9005409" y="911741"/>
        <a:ext cx="2631880" cy="1008056"/>
      </dsp:txXfrm>
    </dsp:sp>
    <dsp:sp modelId="{40F7738C-42BB-4379-AC7E-9E6CC2C83BC8}">
      <dsp:nvSpPr>
        <dsp:cNvPr id="0" name=""/>
        <dsp:cNvSpPr/>
      </dsp:nvSpPr>
      <dsp:spPr>
        <a:xfrm>
          <a:off x="9005409" y="1919797"/>
          <a:ext cx="2631880"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hlinkClick xmlns:r="http://schemas.openxmlformats.org/officeDocument/2006/relationships" r:id="rId4"/>
            </a:rPr>
            <a:t>EU Taxonomy</a:t>
          </a:r>
          <a:endParaRPr lang="en-US" sz="2000" kern="1200"/>
        </a:p>
      </dsp:txBody>
      <dsp:txXfrm>
        <a:off x="9005409" y="1919797"/>
        <a:ext cx="2631880" cy="87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56AE9-0955-487E-A9B5-325480464E8A}">
      <dsp:nvSpPr>
        <dsp:cNvPr id="0" name=""/>
        <dsp:cNvSpPr/>
      </dsp:nvSpPr>
      <dsp:spPr>
        <a:xfrm>
          <a:off x="1147968" y="547897"/>
          <a:ext cx="1501992" cy="1501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F9480-9F86-4D47-B14D-2441B9C25AAB}">
      <dsp:nvSpPr>
        <dsp:cNvPr id="0" name=""/>
        <dsp:cNvSpPr/>
      </dsp:nvSpPr>
      <dsp:spPr>
        <a:xfrm>
          <a:off x="230084" y="2442041"/>
          <a:ext cx="33377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Growing demand for sustainable investments</a:t>
          </a:r>
        </a:p>
      </dsp:txBody>
      <dsp:txXfrm>
        <a:off x="230084" y="2442041"/>
        <a:ext cx="3337760" cy="720000"/>
      </dsp:txXfrm>
    </dsp:sp>
    <dsp:sp modelId="{689BDF9E-7311-4135-8EF3-A56D8AF4AD01}">
      <dsp:nvSpPr>
        <dsp:cNvPr id="0" name=""/>
        <dsp:cNvSpPr/>
      </dsp:nvSpPr>
      <dsp:spPr>
        <a:xfrm>
          <a:off x="5069837" y="547897"/>
          <a:ext cx="1501992" cy="1501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C6E01-9245-47D9-B8B9-EFD6F90F74CD}">
      <dsp:nvSpPr>
        <dsp:cNvPr id="0" name=""/>
        <dsp:cNvSpPr/>
      </dsp:nvSpPr>
      <dsp:spPr>
        <a:xfrm>
          <a:off x="4151953" y="2442041"/>
          <a:ext cx="33377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Potential for innovation and new market development</a:t>
          </a:r>
        </a:p>
      </dsp:txBody>
      <dsp:txXfrm>
        <a:off x="4151953" y="2442041"/>
        <a:ext cx="3337760" cy="720000"/>
      </dsp:txXfrm>
    </dsp:sp>
    <dsp:sp modelId="{77480F71-13BF-4F3A-A0D5-7BC5DE26B00E}">
      <dsp:nvSpPr>
        <dsp:cNvPr id="0" name=""/>
        <dsp:cNvSpPr/>
      </dsp:nvSpPr>
      <dsp:spPr>
        <a:xfrm>
          <a:off x="8991705" y="547897"/>
          <a:ext cx="1501992" cy="1501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E9C7E-3399-450A-88FC-B4E2EC1DD0DE}">
      <dsp:nvSpPr>
        <dsp:cNvPr id="0" name=""/>
        <dsp:cNvSpPr/>
      </dsp:nvSpPr>
      <dsp:spPr>
        <a:xfrm>
          <a:off x="8073821" y="2442041"/>
          <a:ext cx="33377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Regulatory support and incentives</a:t>
          </a:r>
        </a:p>
      </dsp:txBody>
      <dsp:txXfrm>
        <a:off x="8073821" y="2442041"/>
        <a:ext cx="333776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6CD30-4065-4A30-AFD3-3F65A4DB8E5C}">
      <dsp:nvSpPr>
        <dsp:cNvPr id="0" name=""/>
        <dsp:cNvSpPr/>
      </dsp:nvSpPr>
      <dsp:spPr>
        <a:xfrm>
          <a:off x="909" y="0"/>
          <a:ext cx="3683496" cy="37099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48" tIns="0" rIns="363848" bIns="330200" numCol="1" spcCol="1270" anchor="t" anchorCtr="0">
          <a:noAutofit/>
        </a:bodyPr>
        <a:lstStyle/>
        <a:p>
          <a:pPr marL="0" lvl="0" indent="0" algn="l" defTabSz="1155700">
            <a:lnSpc>
              <a:spcPct val="90000"/>
            </a:lnSpc>
            <a:spcBef>
              <a:spcPct val="0"/>
            </a:spcBef>
            <a:spcAft>
              <a:spcPct val="35000"/>
            </a:spcAft>
            <a:buNone/>
          </a:pPr>
          <a:r>
            <a:rPr lang="en-US" sz="2600" kern="1200"/>
            <a:t>Market risks: volatility and performance uncertainty</a:t>
          </a:r>
        </a:p>
      </dsp:txBody>
      <dsp:txXfrm>
        <a:off x="909" y="1483975"/>
        <a:ext cx="3683496" cy="2225963"/>
      </dsp:txXfrm>
    </dsp:sp>
    <dsp:sp modelId="{3E133846-2793-47A6-B3AC-B12FE09BE4FC}">
      <dsp:nvSpPr>
        <dsp:cNvPr id="0" name=""/>
        <dsp:cNvSpPr/>
      </dsp:nvSpPr>
      <dsp:spPr>
        <a:xfrm>
          <a:off x="909" y="0"/>
          <a:ext cx="3683496" cy="14839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63848" tIns="165100" rIns="363848"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909" y="0"/>
        <a:ext cx="3683496" cy="1483975"/>
      </dsp:txXfrm>
    </dsp:sp>
    <dsp:sp modelId="{B80C88FF-E075-4E11-9AA7-FC43F4B75D0F}">
      <dsp:nvSpPr>
        <dsp:cNvPr id="0" name=""/>
        <dsp:cNvSpPr/>
      </dsp:nvSpPr>
      <dsp:spPr>
        <a:xfrm>
          <a:off x="3979085" y="0"/>
          <a:ext cx="3683496" cy="37099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48" tIns="0" rIns="363848" bIns="330200" numCol="1" spcCol="1270" anchor="t" anchorCtr="0">
          <a:noAutofit/>
        </a:bodyPr>
        <a:lstStyle/>
        <a:p>
          <a:pPr marL="0" lvl="0" indent="0" algn="l" defTabSz="1155700">
            <a:lnSpc>
              <a:spcPct val="90000"/>
            </a:lnSpc>
            <a:spcBef>
              <a:spcPct val="0"/>
            </a:spcBef>
            <a:spcAft>
              <a:spcPct val="35000"/>
            </a:spcAft>
            <a:buNone/>
          </a:pPr>
          <a:r>
            <a:rPr lang="en-US" sz="2600" kern="1200"/>
            <a:t>Regulatory risks: changing compliance requirements</a:t>
          </a:r>
        </a:p>
      </dsp:txBody>
      <dsp:txXfrm>
        <a:off x="3979085" y="1483975"/>
        <a:ext cx="3683496" cy="2225963"/>
      </dsp:txXfrm>
    </dsp:sp>
    <dsp:sp modelId="{BEAF2F89-F235-47E0-9D7B-2D2963D6041E}">
      <dsp:nvSpPr>
        <dsp:cNvPr id="0" name=""/>
        <dsp:cNvSpPr/>
      </dsp:nvSpPr>
      <dsp:spPr>
        <a:xfrm>
          <a:off x="3979085" y="0"/>
          <a:ext cx="3683496" cy="14839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63848" tIns="165100" rIns="363848"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979085" y="0"/>
        <a:ext cx="3683496" cy="1483975"/>
      </dsp:txXfrm>
    </dsp:sp>
    <dsp:sp modelId="{0832725C-9817-4DB0-8DF9-B5EE7A71A4EC}">
      <dsp:nvSpPr>
        <dsp:cNvPr id="0" name=""/>
        <dsp:cNvSpPr/>
      </dsp:nvSpPr>
      <dsp:spPr>
        <a:xfrm>
          <a:off x="7957261" y="0"/>
          <a:ext cx="3683496" cy="37099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48" tIns="0" rIns="363848" bIns="330200" numCol="1" spcCol="1270" anchor="t" anchorCtr="0">
          <a:noAutofit/>
        </a:bodyPr>
        <a:lstStyle/>
        <a:p>
          <a:pPr marL="0" lvl="0" indent="0" algn="l" defTabSz="1155700">
            <a:lnSpc>
              <a:spcPct val="90000"/>
            </a:lnSpc>
            <a:spcBef>
              <a:spcPct val="0"/>
            </a:spcBef>
            <a:spcAft>
              <a:spcPct val="35000"/>
            </a:spcAft>
            <a:buNone/>
          </a:pPr>
          <a:r>
            <a:rPr lang="en-US" sz="2600" kern="1200"/>
            <a:t>Reputational risks: greenwashing concerns</a:t>
          </a:r>
        </a:p>
      </dsp:txBody>
      <dsp:txXfrm>
        <a:off x="7957261" y="1483975"/>
        <a:ext cx="3683496" cy="2225963"/>
      </dsp:txXfrm>
    </dsp:sp>
    <dsp:sp modelId="{441019F6-6914-4971-805F-A5F799B295F5}">
      <dsp:nvSpPr>
        <dsp:cNvPr id="0" name=""/>
        <dsp:cNvSpPr/>
      </dsp:nvSpPr>
      <dsp:spPr>
        <a:xfrm>
          <a:off x="7957261" y="0"/>
          <a:ext cx="3683496" cy="14839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63848" tIns="165100" rIns="363848"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957261" y="0"/>
        <a:ext cx="3683496" cy="1483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3E806-8FCB-455A-A3F8-F275BA35CA5F}">
      <dsp:nvSpPr>
        <dsp:cNvPr id="0" name=""/>
        <dsp:cNvSpPr/>
      </dsp:nvSpPr>
      <dsp:spPr>
        <a:xfrm>
          <a:off x="0" y="452"/>
          <a:ext cx="11641667" cy="1059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6F832-AF42-4DC3-8736-031A8D4372FA}">
      <dsp:nvSpPr>
        <dsp:cNvPr id="0" name=""/>
        <dsp:cNvSpPr/>
      </dsp:nvSpPr>
      <dsp:spPr>
        <a:xfrm>
          <a:off x="320566" y="238890"/>
          <a:ext cx="582848" cy="5828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9B8E2-C6ED-437C-AF9B-04EEF0E412D3}">
      <dsp:nvSpPr>
        <dsp:cNvPr id="0" name=""/>
        <dsp:cNvSpPr/>
      </dsp:nvSpPr>
      <dsp:spPr>
        <a:xfrm>
          <a:off x="1223980" y="452"/>
          <a:ext cx="5238750" cy="10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54" tIns="112154" rIns="112154" bIns="112154" numCol="1" spcCol="1270" anchor="ctr" anchorCtr="0">
          <a:noAutofit/>
        </a:bodyPr>
        <a:lstStyle/>
        <a:p>
          <a:pPr marL="0" lvl="0" indent="0" algn="l" defTabSz="1111250">
            <a:lnSpc>
              <a:spcPct val="100000"/>
            </a:lnSpc>
            <a:spcBef>
              <a:spcPct val="0"/>
            </a:spcBef>
            <a:spcAft>
              <a:spcPct val="35000"/>
            </a:spcAft>
            <a:buNone/>
          </a:pPr>
          <a:r>
            <a:rPr lang="en-US" sz="2500" kern="1200"/>
            <a:t>1. Regulatory Barriers:</a:t>
          </a:r>
        </a:p>
      </dsp:txBody>
      <dsp:txXfrm>
        <a:off x="1223980" y="452"/>
        <a:ext cx="5238750" cy="1059723"/>
      </dsp:txXfrm>
    </dsp:sp>
    <dsp:sp modelId="{7FFE9BBD-EA14-4348-97E0-D70433F1F4A4}">
      <dsp:nvSpPr>
        <dsp:cNvPr id="0" name=""/>
        <dsp:cNvSpPr/>
      </dsp:nvSpPr>
      <dsp:spPr>
        <a:xfrm>
          <a:off x="6462731" y="452"/>
          <a:ext cx="5178935" cy="10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54" tIns="112154" rIns="112154" bIns="112154" numCol="1" spcCol="1270" anchor="ctr" anchorCtr="0">
          <a:noAutofit/>
        </a:bodyPr>
        <a:lstStyle/>
        <a:p>
          <a:pPr marL="0" lvl="0" indent="0" algn="l" defTabSz="533400">
            <a:lnSpc>
              <a:spcPct val="100000"/>
            </a:lnSpc>
            <a:spcBef>
              <a:spcPct val="0"/>
            </a:spcBef>
            <a:spcAft>
              <a:spcPct val="35000"/>
            </a:spcAft>
            <a:buNone/>
          </a:pPr>
          <a:r>
            <a:rPr lang="en-US" sz="1200" kern="1200"/>
            <a:t>Complexity and fragmentation of regulations can hinder the implementation of sustainable finance initiatives.</a:t>
          </a:r>
        </a:p>
        <a:p>
          <a:pPr marL="0" lvl="0" indent="0" algn="l" defTabSz="533400">
            <a:lnSpc>
              <a:spcPct val="100000"/>
            </a:lnSpc>
            <a:spcBef>
              <a:spcPct val="0"/>
            </a:spcBef>
            <a:spcAft>
              <a:spcPct val="35000"/>
            </a:spcAft>
            <a:buNone/>
          </a:pPr>
          <a:r>
            <a:rPr lang="en-US" sz="1200" kern="1200"/>
            <a:t>Diverging national rules may create uncertainty, affecting cross-border investments.</a:t>
          </a:r>
        </a:p>
      </dsp:txBody>
      <dsp:txXfrm>
        <a:off x="6462731" y="452"/>
        <a:ext cx="5178935" cy="1059723"/>
      </dsp:txXfrm>
    </dsp:sp>
    <dsp:sp modelId="{9C103467-E95F-44EA-BE27-7A5D48B1F368}">
      <dsp:nvSpPr>
        <dsp:cNvPr id="0" name=""/>
        <dsp:cNvSpPr/>
      </dsp:nvSpPr>
      <dsp:spPr>
        <a:xfrm>
          <a:off x="0" y="1325107"/>
          <a:ext cx="11641667" cy="1059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48D7B-C727-4261-AA52-095BF7279E7E}">
      <dsp:nvSpPr>
        <dsp:cNvPr id="0" name=""/>
        <dsp:cNvSpPr/>
      </dsp:nvSpPr>
      <dsp:spPr>
        <a:xfrm>
          <a:off x="320566" y="1563545"/>
          <a:ext cx="582848" cy="5828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01920-EFAA-49C5-B982-A3FC42A3F740}">
      <dsp:nvSpPr>
        <dsp:cNvPr id="0" name=""/>
        <dsp:cNvSpPr/>
      </dsp:nvSpPr>
      <dsp:spPr>
        <a:xfrm>
          <a:off x="1223980" y="1325107"/>
          <a:ext cx="5238750" cy="10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54" tIns="112154" rIns="112154" bIns="112154" numCol="1" spcCol="1270" anchor="ctr" anchorCtr="0">
          <a:noAutofit/>
        </a:bodyPr>
        <a:lstStyle/>
        <a:p>
          <a:pPr marL="0" lvl="0" indent="0" algn="l" defTabSz="1111250">
            <a:lnSpc>
              <a:spcPct val="100000"/>
            </a:lnSpc>
            <a:spcBef>
              <a:spcPct val="0"/>
            </a:spcBef>
            <a:spcAft>
              <a:spcPct val="35000"/>
            </a:spcAft>
            <a:buNone/>
          </a:pPr>
          <a:r>
            <a:rPr lang="en-US" sz="2500" kern="1200"/>
            <a:t>2. Data and Disclosure Issues:</a:t>
          </a:r>
        </a:p>
      </dsp:txBody>
      <dsp:txXfrm>
        <a:off x="1223980" y="1325107"/>
        <a:ext cx="5238750" cy="1059723"/>
      </dsp:txXfrm>
    </dsp:sp>
    <dsp:sp modelId="{E003E48E-E8AA-44D1-BB1B-B203D2F717A3}">
      <dsp:nvSpPr>
        <dsp:cNvPr id="0" name=""/>
        <dsp:cNvSpPr/>
      </dsp:nvSpPr>
      <dsp:spPr>
        <a:xfrm>
          <a:off x="6462731" y="1325107"/>
          <a:ext cx="5178935" cy="10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54" tIns="112154" rIns="112154" bIns="112154" numCol="1" spcCol="1270" anchor="ctr" anchorCtr="0">
          <a:noAutofit/>
        </a:bodyPr>
        <a:lstStyle/>
        <a:p>
          <a:pPr marL="0" lvl="0" indent="0" algn="l" defTabSz="533400">
            <a:lnSpc>
              <a:spcPct val="100000"/>
            </a:lnSpc>
            <a:spcBef>
              <a:spcPct val="0"/>
            </a:spcBef>
            <a:spcAft>
              <a:spcPct val="35000"/>
            </a:spcAft>
            <a:buNone/>
          </a:pPr>
          <a:r>
            <a:rPr lang="en-US" sz="1200" kern="1200"/>
            <a:t>Lack of standardized ESG data makes it difficult for investors to assess sustainability performance effectively.</a:t>
          </a:r>
        </a:p>
        <a:p>
          <a:pPr marL="0" lvl="0" indent="0" algn="l" defTabSz="533400">
            <a:lnSpc>
              <a:spcPct val="100000"/>
            </a:lnSpc>
            <a:spcBef>
              <a:spcPct val="0"/>
            </a:spcBef>
            <a:spcAft>
              <a:spcPct val="35000"/>
            </a:spcAft>
            <a:buNone/>
          </a:pPr>
          <a:r>
            <a:rPr lang="en-US" sz="1200" kern="1200"/>
            <a:t>Inconsistent disclosure practices among companies can lead to information asymmetry.</a:t>
          </a:r>
        </a:p>
      </dsp:txBody>
      <dsp:txXfrm>
        <a:off x="6462731" y="1325107"/>
        <a:ext cx="5178935" cy="1059723"/>
      </dsp:txXfrm>
    </dsp:sp>
    <dsp:sp modelId="{BD95BA0E-84D4-4063-B70C-5CE1C934D45F}">
      <dsp:nvSpPr>
        <dsp:cNvPr id="0" name=""/>
        <dsp:cNvSpPr/>
      </dsp:nvSpPr>
      <dsp:spPr>
        <a:xfrm>
          <a:off x="0" y="2649762"/>
          <a:ext cx="11641667" cy="1059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33476-6834-43A6-9042-2AA83044B8DF}">
      <dsp:nvSpPr>
        <dsp:cNvPr id="0" name=""/>
        <dsp:cNvSpPr/>
      </dsp:nvSpPr>
      <dsp:spPr>
        <a:xfrm>
          <a:off x="320566" y="2888200"/>
          <a:ext cx="582848" cy="5828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1F21E-81A9-4EF0-A6E8-4ADB24D3E920}">
      <dsp:nvSpPr>
        <dsp:cNvPr id="0" name=""/>
        <dsp:cNvSpPr/>
      </dsp:nvSpPr>
      <dsp:spPr>
        <a:xfrm>
          <a:off x="1223980" y="2649762"/>
          <a:ext cx="5238750" cy="10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54" tIns="112154" rIns="112154" bIns="112154" numCol="1" spcCol="1270" anchor="ctr" anchorCtr="0">
          <a:noAutofit/>
        </a:bodyPr>
        <a:lstStyle/>
        <a:p>
          <a:pPr marL="0" lvl="0" indent="0" algn="l" defTabSz="1111250">
            <a:lnSpc>
              <a:spcPct val="100000"/>
            </a:lnSpc>
            <a:spcBef>
              <a:spcPct val="0"/>
            </a:spcBef>
            <a:spcAft>
              <a:spcPct val="35000"/>
            </a:spcAft>
            <a:buNone/>
          </a:pPr>
          <a:r>
            <a:rPr lang="en-US" sz="2500" kern="1200"/>
            <a:t>3. Market Liquidity:</a:t>
          </a:r>
        </a:p>
      </dsp:txBody>
      <dsp:txXfrm>
        <a:off x="1223980" y="2649762"/>
        <a:ext cx="5238750" cy="1059723"/>
      </dsp:txXfrm>
    </dsp:sp>
    <dsp:sp modelId="{67C96CCE-381C-49E7-B8BC-8CBE47B5B150}">
      <dsp:nvSpPr>
        <dsp:cNvPr id="0" name=""/>
        <dsp:cNvSpPr/>
      </dsp:nvSpPr>
      <dsp:spPr>
        <a:xfrm>
          <a:off x="6462731" y="2649762"/>
          <a:ext cx="5178935" cy="10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54" tIns="112154" rIns="112154" bIns="112154" numCol="1" spcCol="1270" anchor="ctr" anchorCtr="0">
          <a:noAutofit/>
        </a:bodyPr>
        <a:lstStyle/>
        <a:p>
          <a:pPr marL="0" lvl="0" indent="0" algn="l" defTabSz="533400">
            <a:lnSpc>
              <a:spcPct val="100000"/>
            </a:lnSpc>
            <a:spcBef>
              <a:spcPct val="0"/>
            </a:spcBef>
            <a:spcAft>
              <a:spcPct val="35000"/>
            </a:spcAft>
            <a:buNone/>
          </a:pPr>
          <a:r>
            <a:rPr lang="en-US" sz="1200" kern="1200"/>
            <a:t>Limited market liquidity for sustainable finance products can deter investors.</a:t>
          </a:r>
        </a:p>
        <a:p>
          <a:pPr marL="0" lvl="0" indent="0" algn="l" defTabSz="533400">
            <a:lnSpc>
              <a:spcPct val="100000"/>
            </a:lnSpc>
            <a:spcBef>
              <a:spcPct val="0"/>
            </a:spcBef>
            <a:spcAft>
              <a:spcPct val="35000"/>
            </a:spcAft>
            <a:buNone/>
          </a:pPr>
          <a:r>
            <a:rPr lang="en-US" sz="1200" kern="1200"/>
            <a:t>Smaller issuers may struggle to attract sufficient investment, impacting overall market growth.</a:t>
          </a:r>
        </a:p>
      </dsp:txBody>
      <dsp:txXfrm>
        <a:off x="6462731" y="2649762"/>
        <a:ext cx="5178935" cy="1059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65BD6-4360-4B0B-8861-598B54446397}">
      <dsp:nvSpPr>
        <dsp:cNvPr id="0" name=""/>
        <dsp:cNvSpPr/>
      </dsp:nvSpPr>
      <dsp:spPr>
        <a:xfrm>
          <a:off x="4376" y="190755"/>
          <a:ext cx="2631880" cy="5902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a:t>Technological Innovations</a:t>
          </a:r>
          <a:r>
            <a:rPr lang="en-US" sz="1600" b="0" i="0" kern="1200"/>
            <a:t>:</a:t>
          </a:r>
          <a:endParaRPr lang="en-US" sz="1600" kern="1200"/>
        </a:p>
      </dsp:txBody>
      <dsp:txXfrm>
        <a:off x="4376" y="190755"/>
        <a:ext cx="2631880" cy="590289"/>
      </dsp:txXfrm>
    </dsp:sp>
    <dsp:sp modelId="{6C0DF198-7C68-4D77-81C3-7208B086E1F6}">
      <dsp:nvSpPr>
        <dsp:cNvPr id="0" name=""/>
        <dsp:cNvSpPr/>
      </dsp:nvSpPr>
      <dsp:spPr>
        <a:xfrm>
          <a:off x="4376" y="781045"/>
          <a:ext cx="2631880" cy="2738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a:t>Fintech solutions can enhance data collection and analysis, improving ESG reporting and transparency.</a:t>
          </a:r>
          <a:endParaRPr lang="en-US" sz="1600" kern="1200"/>
        </a:p>
        <a:p>
          <a:pPr marL="171450" lvl="1" indent="-171450" algn="l" defTabSz="711200">
            <a:lnSpc>
              <a:spcPct val="90000"/>
            </a:lnSpc>
            <a:spcBef>
              <a:spcPct val="0"/>
            </a:spcBef>
            <a:spcAft>
              <a:spcPct val="15000"/>
            </a:spcAft>
            <a:buChar char="•"/>
          </a:pPr>
          <a:r>
            <a:rPr lang="en-US" sz="1600" b="0" i="0" kern="1200"/>
            <a:t>Blockchain technology offers potential for better tracking of sustainable investments and transactions.</a:t>
          </a:r>
          <a:endParaRPr lang="en-US" sz="1600" kern="1200"/>
        </a:p>
      </dsp:txBody>
      <dsp:txXfrm>
        <a:off x="4376" y="781045"/>
        <a:ext cx="2631880" cy="2738137"/>
      </dsp:txXfrm>
    </dsp:sp>
    <dsp:sp modelId="{DF5C0E22-E238-41FB-8DD2-9ADB0BA9AE54}">
      <dsp:nvSpPr>
        <dsp:cNvPr id="0" name=""/>
        <dsp:cNvSpPr/>
      </dsp:nvSpPr>
      <dsp:spPr>
        <a:xfrm>
          <a:off x="3004721" y="190755"/>
          <a:ext cx="2631880" cy="5902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a:t>Market Developments</a:t>
          </a:r>
          <a:r>
            <a:rPr lang="en-US" sz="1600" b="0" i="0" kern="1200"/>
            <a:t>:</a:t>
          </a:r>
          <a:endParaRPr lang="en-US" sz="1600" kern="1200"/>
        </a:p>
      </dsp:txBody>
      <dsp:txXfrm>
        <a:off x="3004721" y="190755"/>
        <a:ext cx="2631880" cy="590289"/>
      </dsp:txXfrm>
    </dsp:sp>
    <dsp:sp modelId="{BEE45F8F-7CF3-45A9-8EA7-FA5141DE3054}">
      <dsp:nvSpPr>
        <dsp:cNvPr id="0" name=""/>
        <dsp:cNvSpPr/>
      </dsp:nvSpPr>
      <dsp:spPr>
        <a:xfrm>
          <a:off x="3004721" y="781045"/>
          <a:ext cx="2631880" cy="2738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a:t>Growing demand for sustainable investment products from both retail and institutional investors creates opportunities for new offerings.</a:t>
          </a:r>
          <a:endParaRPr lang="en-US" sz="1600" kern="1200"/>
        </a:p>
        <a:p>
          <a:pPr marL="171450" lvl="1" indent="-171450" algn="l" defTabSz="711200">
            <a:lnSpc>
              <a:spcPct val="90000"/>
            </a:lnSpc>
            <a:spcBef>
              <a:spcPct val="0"/>
            </a:spcBef>
            <a:spcAft>
              <a:spcPct val="15000"/>
            </a:spcAft>
            <a:buChar char="•"/>
          </a:pPr>
          <a:r>
            <a:rPr lang="en-US" sz="1600" b="0" i="0" kern="1200"/>
            <a:t>Increased collaboration among stakeholders can drive innovation in financial products and solutions.</a:t>
          </a:r>
          <a:endParaRPr lang="en-US" sz="1600" kern="1200"/>
        </a:p>
      </dsp:txBody>
      <dsp:txXfrm>
        <a:off x="3004721" y="781045"/>
        <a:ext cx="2631880" cy="2738137"/>
      </dsp:txXfrm>
    </dsp:sp>
    <dsp:sp modelId="{2497A8D5-BC1C-486E-8C05-1D6A2EA8ADF5}">
      <dsp:nvSpPr>
        <dsp:cNvPr id="0" name=""/>
        <dsp:cNvSpPr/>
      </dsp:nvSpPr>
      <dsp:spPr>
        <a:xfrm>
          <a:off x="6005065" y="190755"/>
          <a:ext cx="2631880" cy="5902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a:t>Integration of Sustainability into Mainstream Finance</a:t>
          </a:r>
          <a:r>
            <a:rPr lang="en-US" sz="1600" b="0" i="0" kern="1200"/>
            <a:t>:</a:t>
          </a:r>
          <a:endParaRPr lang="en-US" sz="1600" kern="1200"/>
        </a:p>
      </dsp:txBody>
      <dsp:txXfrm>
        <a:off x="6005065" y="190755"/>
        <a:ext cx="2631880" cy="590289"/>
      </dsp:txXfrm>
    </dsp:sp>
    <dsp:sp modelId="{EA70BF6E-C971-4478-BC84-B8AEE5F368EF}">
      <dsp:nvSpPr>
        <dsp:cNvPr id="0" name=""/>
        <dsp:cNvSpPr/>
      </dsp:nvSpPr>
      <dsp:spPr>
        <a:xfrm>
          <a:off x="6005065" y="781045"/>
          <a:ext cx="2631880" cy="2738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a:t>As ESG considerations become more mainstream, traditional financial institutions are beginning to integrate sustainable practices, expanding the market reach.</a:t>
          </a:r>
          <a:endParaRPr lang="en-US" sz="1600" kern="1200"/>
        </a:p>
      </dsp:txBody>
      <dsp:txXfrm>
        <a:off x="6005065" y="781045"/>
        <a:ext cx="2631880" cy="2738137"/>
      </dsp:txXfrm>
    </dsp:sp>
    <dsp:sp modelId="{AAF78E33-A802-4EDE-8D2E-3DF2AE39C0D8}">
      <dsp:nvSpPr>
        <dsp:cNvPr id="0" name=""/>
        <dsp:cNvSpPr/>
      </dsp:nvSpPr>
      <dsp:spPr>
        <a:xfrm>
          <a:off x="9005409" y="190755"/>
          <a:ext cx="2631880" cy="5902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a:t>Public-Private Partnerships</a:t>
          </a:r>
          <a:r>
            <a:rPr lang="en-US" sz="1600" b="0" i="0" kern="1200"/>
            <a:t>:</a:t>
          </a:r>
          <a:endParaRPr lang="en-US" sz="1600" kern="1200"/>
        </a:p>
      </dsp:txBody>
      <dsp:txXfrm>
        <a:off x="9005409" y="190755"/>
        <a:ext cx="2631880" cy="590289"/>
      </dsp:txXfrm>
    </dsp:sp>
    <dsp:sp modelId="{14F77AC0-24D2-4D87-BCB2-6CD5B11FC2BE}">
      <dsp:nvSpPr>
        <dsp:cNvPr id="0" name=""/>
        <dsp:cNvSpPr/>
      </dsp:nvSpPr>
      <dsp:spPr>
        <a:xfrm>
          <a:off x="9005409" y="781045"/>
          <a:ext cx="2631880" cy="2738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a:t>Collaborations between government bodies and private investors can lead to innovative financing solutions for sustainable projects.</a:t>
          </a:r>
          <a:endParaRPr lang="en-US" sz="1600" kern="1200"/>
        </a:p>
      </dsp:txBody>
      <dsp:txXfrm>
        <a:off x="9005409" y="781045"/>
        <a:ext cx="2631880" cy="273813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20E39-EB72-49DC-B269-B0978BF77FF5}" type="datetimeFigureOut">
              <a:rPr lang="en-US" smtClean="0"/>
              <a:t>19-Aug-24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79F45-C845-4DA5-8499-91D90E24F3DB}" type="slidenum">
              <a:rPr lang="en-US" smtClean="0"/>
              <a:t>‹#›</a:t>
            </a:fld>
            <a:endParaRPr lang="en-US"/>
          </a:p>
        </p:txBody>
      </p:sp>
    </p:spTree>
    <p:extLst>
      <p:ext uri="{BB962C8B-B14F-4D97-AF65-F5344CB8AC3E}">
        <p14:creationId xmlns:p14="http://schemas.microsoft.com/office/powerpoint/2010/main" val="28896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9820F-9C41-634A-93E7-72A1B94F7F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33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4440-9B2C-CB4A-87E5-E3CE02C6771C}"/>
              </a:ext>
            </a:extLst>
          </p:cNvPr>
          <p:cNvSpPr>
            <a:spLocks noGrp="1"/>
          </p:cNvSpPr>
          <p:nvPr>
            <p:ph type="title"/>
          </p:nvPr>
        </p:nvSpPr>
        <p:spPr>
          <a:xfrm>
            <a:off x="831850" y="1587069"/>
            <a:ext cx="10515600" cy="2733675"/>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A8368-60A5-5849-9571-2A33A0D8F2C4}"/>
              </a:ext>
            </a:extLst>
          </p:cNvPr>
          <p:cNvSpPr>
            <a:spLocks noGrp="1"/>
          </p:cNvSpPr>
          <p:nvPr>
            <p:ph type="body" idx="1"/>
          </p:nvPr>
        </p:nvSpPr>
        <p:spPr>
          <a:xfrm>
            <a:off x="831850" y="4488873"/>
            <a:ext cx="10515600" cy="13300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679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BD9-0273-1D4D-9D67-56E12331E729}"/>
              </a:ext>
            </a:extLst>
          </p:cNvPr>
          <p:cNvSpPr>
            <a:spLocks noGrp="1"/>
          </p:cNvSpPr>
          <p:nvPr>
            <p:ph type="title"/>
          </p:nvPr>
        </p:nvSpPr>
        <p:spPr>
          <a:xfrm>
            <a:off x="304800" y="997528"/>
            <a:ext cx="10862733" cy="985019"/>
          </a:xfrm>
          <a:prstGeom prst="rect">
            <a:avLst/>
          </a:prstGeo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423DE142-60A1-4F4F-BCF7-8389697F8511}"/>
              </a:ext>
            </a:extLst>
          </p:cNvPr>
          <p:cNvSpPr>
            <a:spLocks noGrp="1"/>
          </p:cNvSpPr>
          <p:nvPr>
            <p:ph idx="1"/>
          </p:nvPr>
        </p:nvSpPr>
        <p:spPr>
          <a:xfrm>
            <a:off x="304799" y="2150533"/>
            <a:ext cx="11641667" cy="37099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DE62F7-4B9A-AE4C-8F00-9D057858A1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2132C6-7433-E94C-9BEF-FC8E0A682A0E}"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19-Aug-24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61F5072-CA5E-604D-B856-0FA30F249201}"/>
              </a:ext>
            </a:extLst>
          </p:cNvPr>
          <p:cNvSpPr>
            <a:spLocks noGrp="1"/>
          </p:cNvSpPr>
          <p:nvPr>
            <p:ph type="sldNum" sz="quarter" idx="12"/>
          </p:nvPr>
        </p:nvSpPr>
        <p:spPr>
          <a:xfrm>
            <a:off x="11582400" y="6492874"/>
            <a:ext cx="609599" cy="365125"/>
          </a:xfrm>
          <a:prstGeom prst="rect">
            <a:avLst/>
          </a:prstGeom>
        </p:spPr>
        <p:txBody>
          <a:bodyPr/>
          <a:lstStyle>
            <a:lvl1pPr algn="r">
              <a:defRPr b="1">
                <a:solidFill>
                  <a:srgbClr val="0070C0"/>
                </a:solidFill>
              </a:defRPr>
            </a:lvl1pPr>
          </a:lstStyle>
          <a:p>
            <a:pPr>
              <a:defRPr/>
            </a:pPr>
            <a:fld id="{C257A528-9B35-BE46-A5B0-931D0E7A13F3}" type="slidenum">
              <a:rPr lang="en-US" smtClean="0"/>
              <a:pPr>
                <a:defRPr/>
              </a:pPr>
              <a:t>‹#›</a:t>
            </a:fld>
            <a:endParaRPr lang="en-US"/>
          </a:p>
        </p:txBody>
      </p:sp>
    </p:spTree>
    <p:extLst>
      <p:ext uri="{BB962C8B-B14F-4D97-AF65-F5344CB8AC3E}">
        <p14:creationId xmlns:p14="http://schemas.microsoft.com/office/powerpoint/2010/main" val="358087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1844-0F09-B344-81E8-9EB7A594E50D}"/>
              </a:ext>
            </a:extLst>
          </p:cNvPr>
          <p:cNvSpPr>
            <a:spLocks noGrp="1"/>
          </p:cNvSpPr>
          <p:nvPr>
            <p:ph type="ctrTitle"/>
          </p:nvPr>
        </p:nvSpPr>
        <p:spPr>
          <a:xfrm>
            <a:off x="1524000" y="1891144"/>
            <a:ext cx="9144000" cy="20552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81C0C-C7AD-C041-B463-6E8D8309A088}"/>
              </a:ext>
            </a:extLst>
          </p:cNvPr>
          <p:cNvSpPr>
            <a:spLocks noGrp="1"/>
          </p:cNvSpPr>
          <p:nvPr>
            <p:ph type="subTitle" idx="1"/>
          </p:nvPr>
        </p:nvSpPr>
        <p:spPr>
          <a:xfrm>
            <a:off x="1524000" y="410080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1468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F041A8-A922-E840-B3A1-A7CAC192779D}"/>
              </a:ext>
            </a:extLst>
          </p:cNvPr>
          <p:cNvSpPr>
            <a:spLocks noGrp="1"/>
          </p:cNvSpPr>
          <p:nvPr>
            <p:ph type="body" idx="1"/>
          </p:nvPr>
        </p:nvSpPr>
        <p:spPr>
          <a:xfrm>
            <a:off x="204930" y="2206194"/>
            <a:ext cx="11783869" cy="3607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3">
            <a:extLst>
              <a:ext uri="{FF2B5EF4-FFF2-40B4-BE49-F238E27FC236}">
                <a16:creationId xmlns:a16="http://schemas.microsoft.com/office/drawing/2014/main" id="{96C59599-6696-5B47-8A0B-0BA6D5DFD4A5}"/>
              </a:ext>
            </a:extLst>
          </p:cNvPr>
          <p:cNvSpPr txBox="1">
            <a:spLocks noChangeArrowheads="1"/>
          </p:cNvSpPr>
          <p:nvPr userDrawn="1"/>
        </p:nvSpPr>
        <p:spPr>
          <a:xfrm>
            <a:off x="204931" y="5950383"/>
            <a:ext cx="7421996" cy="907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it-IT" sz="1400" b="1" i="0" u="none" strike="noStrike" kern="1200" cap="none" spc="0" normalizeH="0" baseline="0" noProof="0" dirty="0">
                <a:ln>
                  <a:noFill/>
                </a:ln>
                <a:solidFill>
                  <a:srgbClr val="002060"/>
                </a:solidFill>
                <a:effectLst/>
                <a:uLnTx/>
                <a:uFillTx/>
                <a:latin typeface="Verdana" panose="020B0604030504040204" pitchFamily="34" charset="0"/>
                <a:ea typeface="+mn-ea"/>
                <a:cs typeface="+mn-cs"/>
              </a:rPr>
              <a:t>The module is implemented in the frame of the project Jean Monnet Module on Sustainable Development in the European Union: Jean Monnet interdisciplinary Module (project number: 101127599 — EU4Sustainability), Erasmus+ Jean Monnet Actions.</a:t>
            </a:r>
          </a:p>
        </p:txBody>
      </p:sp>
      <p:sp>
        <p:nvSpPr>
          <p:cNvPr id="15" name="Title Placeholder 14">
            <a:extLst>
              <a:ext uri="{FF2B5EF4-FFF2-40B4-BE49-F238E27FC236}">
                <a16:creationId xmlns:a16="http://schemas.microsoft.com/office/drawing/2014/main" id="{3DFB4071-FF6D-584B-9272-84695921AEF2}"/>
              </a:ext>
            </a:extLst>
          </p:cNvPr>
          <p:cNvSpPr>
            <a:spLocks noGrp="1"/>
          </p:cNvSpPr>
          <p:nvPr>
            <p:ph type="title"/>
          </p:nvPr>
        </p:nvSpPr>
        <p:spPr>
          <a:xfrm>
            <a:off x="204931" y="1044144"/>
            <a:ext cx="10844069" cy="1004790"/>
          </a:xfrm>
          <a:prstGeom prst="rect">
            <a:avLst/>
          </a:prstGeom>
        </p:spPr>
        <p:txBody>
          <a:bodyPr vert="horz" lIns="91440" tIns="45720" rIns="91440" bIns="45720" rtlCol="0" anchor="ctr">
            <a:normAutofit/>
          </a:bodyPr>
          <a:lstStyle/>
          <a:p>
            <a:r>
              <a:rPr lang="en-US"/>
              <a:t>Click to edit Master title style</a:t>
            </a:r>
          </a:p>
        </p:txBody>
      </p:sp>
      <p:pic>
        <p:nvPicPr>
          <p:cNvPr id="7" name="Immagine 6" descr="Immagine che contiene testo&#10;&#10;Descrizione generata automaticamente">
            <a:extLst>
              <a:ext uri="{FF2B5EF4-FFF2-40B4-BE49-F238E27FC236}">
                <a16:creationId xmlns:a16="http://schemas.microsoft.com/office/drawing/2014/main" id="{71C47E7C-D7C8-0412-FA84-3DA3757843A3}"/>
              </a:ext>
            </a:extLst>
          </p:cNvPr>
          <p:cNvPicPr>
            <a:picLocks noChangeAspect="1"/>
          </p:cNvPicPr>
          <p:nvPr userDrawn="1"/>
        </p:nvPicPr>
        <p:blipFill>
          <a:blip r:embed="rId5"/>
          <a:stretch>
            <a:fillRect/>
          </a:stretch>
        </p:blipFill>
        <p:spPr>
          <a:xfrm>
            <a:off x="8201937" y="5950384"/>
            <a:ext cx="3615489" cy="758512"/>
          </a:xfrm>
          <a:prstGeom prst="rect">
            <a:avLst/>
          </a:prstGeom>
        </p:spPr>
      </p:pic>
      <p:pic>
        <p:nvPicPr>
          <p:cNvPr id="8" name="Picture 2" descr="File:Logo UEH xanh.jpg - Wikiped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095" y="94495"/>
            <a:ext cx="1338915" cy="8471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lternative.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49000" y="126579"/>
            <a:ext cx="11430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00030"/>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SzPct val="80000"/>
        <a:buFont typeface="Wingdings" panose="05000000000000000000" pitchFamily="2" charset="2"/>
        <a:buChar char="q"/>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hyperlink" Target="https://www.eea.europa.eu/en/topics/in-depth/sustainability-challeng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finance.ec.europa.eu/sustainable-finance/overview-sustainable-finance_en#policy-making-timeli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823A-3B8E-9143-960B-2C6718D4C2A6}"/>
              </a:ext>
            </a:extLst>
          </p:cNvPr>
          <p:cNvSpPr>
            <a:spLocks noGrp="1"/>
          </p:cNvSpPr>
          <p:nvPr>
            <p:ph type="ctrTitle"/>
          </p:nvPr>
        </p:nvSpPr>
        <p:spPr>
          <a:xfrm>
            <a:off x="1524000" y="1621766"/>
            <a:ext cx="9144000" cy="2100505"/>
          </a:xfrm>
        </p:spPr>
        <p:txBody>
          <a:bodyPr>
            <a:noAutofit/>
          </a:bodyPr>
          <a:lstStyle/>
          <a:p>
            <a:pPr fontAlgn="base">
              <a:spcBef>
                <a:spcPts val="0"/>
              </a:spcBef>
              <a:spcAft>
                <a:spcPts val="0"/>
              </a:spcAft>
            </a:pPr>
            <a:r>
              <a:rPr lang="en-GB" b="1" dirty="0">
                <a:latin typeface="+mn-lt"/>
                <a:ea typeface="+mn-ea"/>
                <a:cs typeface="+mn-cs"/>
              </a:rPr>
              <a:t>EU Sustainable Finance and Investment</a:t>
            </a:r>
            <a:endParaRPr lang="en-US" b="1" i="0" u="none" strike="noStrike" kern="1200" dirty="0">
              <a:solidFill>
                <a:schemeClr val="tx1"/>
              </a:solidFill>
              <a:effectLst/>
              <a:latin typeface="+mn-lt"/>
              <a:ea typeface="+mn-ea"/>
              <a:cs typeface="+mn-cs"/>
            </a:endParaRPr>
          </a:p>
        </p:txBody>
      </p:sp>
      <p:sp>
        <p:nvSpPr>
          <p:cNvPr id="3" name="Subtitle 2">
            <a:extLst>
              <a:ext uri="{FF2B5EF4-FFF2-40B4-BE49-F238E27FC236}">
                <a16:creationId xmlns:a16="http://schemas.microsoft.com/office/drawing/2014/main" id="{91FC0CED-73CC-4E45-B83D-930D9CBFC834}"/>
              </a:ext>
            </a:extLst>
          </p:cNvPr>
          <p:cNvSpPr>
            <a:spLocks noGrp="1"/>
          </p:cNvSpPr>
          <p:nvPr>
            <p:ph type="subTitle" idx="1"/>
          </p:nvPr>
        </p:nvSpPr>
        <p:spPr>
          <a:xfrm>
            <a:off x="1524000" y="4376374"/>
            <a:ext cx="9144000" cy="1034870"/>
          </a:xfrm>
        </p:spPr>
        <p:txBody>
          <a:bodyPr>
            <a:normAutofit/>
          </a:bodyPr>
          <a:lstStyle/>
          <a:p>
            <a:r>
              <a:rPr lang="en-US" sz="2800" b="1" dirty="0"/>
              <a:t>Dr Linh Nguyen</a:t>
            </a:r>
          </a:p>
        </p:txBody>
      </p:sp>
    </p:spTree>
    <p:extLst>
      <p:ext uri="{BB962C8B-B14F-4D97-AF65-F5344CB8AC3E}">
        <p14:creationId xmlns:p14="http://schemas.microsoft.com/office/powerpoint/2010/main" val="343936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BC6D-2066-786F-0286-DC50BFAEA38B}"/>
              </a:ext>
            </a:extLst>
          </p:cNvPr>
          <p:cNvSpPr>
            <a:spLocks noGrp="1"/>
          </p:cNvSpPr>
          <p:nvPr>
            <p:ph type="title"/>
          </p:nvPr>
        </p:nvSpPr>
        <p:spPr/>
        <p:txBody>
          <a:bodyPr/>
          <a:lstStyle/>
          <a:p>
            <a:r>
              <a:rPr lang="en-US"/>
              <a:t>Impact Investments</a:t>
            </a:r>
          </a:p>
        </p:txBody>
      </p:sp>
      <p:sp>
        <p:nvSpPr>
          <p:cNvPr id="3" name="Content Placeholder 2">
            <a:extLst>
              <a:ext uri="{FF2B5EF4-FFF2-40B4-BE49-F238E27FC236}">
                <a16:creationId xmlns:a16="http://schemas.microsoft.com/office/drawing/2014/main" id="{E2475CF7-1FB8-AB15-B2DC-8439CCA06E73}"/>
              </a:ext>
            </a:extLst>
          </p:cNvPr>
          <p:cNvSpPr>
            <a:spLocks noGrp="1"/>
          </p:cNvSpPr>
          <p:nvPr>
            <p:ph idx="1"/>
          </p:nvPr>
        </p:nvSpPr>
        <p:spPr>
          <a:xfrm>
            <a:off x="304799" y="2150533"/>
            <a:ext cx="7995139" cy="3709939"/>
          </a:xfrm>
        </p:spPr>
        <p:txBody>
          <a:bodyPr>
            <a:normAutofit fontScale="92500" lnSpcReduction="20000"/>
          </a:bodyPr>
          <a:lstStyle/>
          <a:p>
            <a:r>
              <a:rPr lang="en-US"/>
              <a:t>Definition: Impact investing is defined as the deployment of funds into investments that generate a measurable and beneficial social or environmental impact alongside a financial return on investment. An innovative way of boosting the private sector’s contribution to sustainable development can be achieved with impact investing.Key Characteristics: Measuring impact, intentionality</a:t>
            </a:r>
          </a:p>
          <a:p>
            <a:r>
              <a:rPr lang="en-US"/>
              <a:t>Examples: Social enterprises, funds targeting specific SDGs</a:t>
            </a:r>
          </a:p>
        </p:txBody>
      </p:sp>
      <p:pic>
        <p:nvPicPr>
          <p:cNvPr id="1028" name="Picture 4">
            <a:extLst>
              <a:ext uri="{FF2B5EF4-FFF2-40B4-BE49-F238E27FC236}">
                <a16:creationId xmlns:a16="http://schemas.microsoft.com/office/drawing/2014/main" id="{F327B2BF-F50D-1F39-4DA1-7006C5A34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082" y="3479240"/>
            <a:ext cx="3685233" cy="2449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0BF390E-4A2C-4CED-8284-5AF7BBF8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230" y="1266097"/>
            <a:ext cx="3685233" cy="245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1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0FEB-F4EE-7F7D-240A-AE4E5D6FAE97}"/>
              </a:ext>
            </a:extLst>
          </p:cNvPr>
          <p:cNvSpPr>
            <a:spLocks noGrp="1"/>
          </p:cNvSpPr>
          <p:nvPr>
            <p:ph type="title"/>
          </p:nvPr>
        </p:nvSpPr>
        <p:spPr/>
        <p:txBody>
          <a:bodyPr/>
          <a:lstStyle/>
          <a:p>
            <a:r>
              <a:rPr lang="en-US"/>
              <a:t>Sustainable Funds</a:t>
            </a:r>
          </a:p>
        </p:txBody>
      </p:sp>
      <p:sp>
        <p:nvSpPr>
          <p:cNvPr id="3" name="Content Placeholder 2">
            <a:extLst>
              <a:ext uri="{FF2B5EF4-FFF2-40B4-BE49-F238E27FC236}">
                <a16:creationId xmlns:a16="http://schemas.microsoft.com/office/drawing/2014/main" id="{EB018698-8010-13B8-692D-AF5B1FF10E0E}"/>
              </a:ext>
            </a:extLst>
          </p:cNvPr>
          <p:cNvSpPr>
            <a:spLocks noGrp="1"/>
          </p:cNvSpPr>
          <p:nvPr>
            <p:ph idx="1"/>
          </p:nvPr>
        </p:nvSpPr>
        <p:spPr>
          <a:xfrm>
            <a:off x="304799" y="2150533"/>
            <a:ext cx="6196485" cy="3709939"/>
          </a:xfrm>
        </p:spPr>
        <p:txBody>
          <a:bodyPr/>
          <a:lstStyle/>
          <a:p>
            <a:r>
              <a:rPr lang="en-US"/>
              <a:t>Definition: investment vehicles that prioritize environmental, social, and governance (ESG) factors alongside financial performance</a:t>
            </a:r>
          </a:p>
          <a:p>
            <a:r>
              <a:rPr lang="en-US"/>
              <a:t>Types: Equity funds, fixed-income funds</a:t>
            </a:r>
          </a:p>
          <a:p>
            <a:r>
              <a:rPr lang="en-US"/>
              <a:t>Examples: ESG funds, ethical investment funds</a:t>
            </a:r>
          </a:p>
        </p:txBody>
      </p:sp>
      <p:pic>
        <p:nvPicPr>
          <p:cNvPr id="2050" name="Picture 2">
            <a:extLst>
              <a:ext uri="{FF2B5EF4-FFF2-40B4-BE49-F238E27FC236}">
                <a16:creationId xmlns:a16="http://schemas.microsoft.com/office/drawing/2014/main" id="{838AEA7E-595B-D6C4-5569-E61EFBA4E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715442"/>
            <a:ext cx="554355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9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F04B-7B30-0B99-74A2-69300A829AFF}"/>
              </a:ext>
            </a:extLst>
          </p:cNvPr>
          <p:cNvSpPr>
            <a:spLocks noGrp="1"/>
          </p:cNvSpPr>
          <p:nvPr>
            <p:ph type="title"/>
          </p:nvPr>
        </p:nvSpPr>
        <p:spPr/>
        <p:txBody>
          <a:bodyPr/>
          <a:lstStyle/>
          <a:p>
            <a:r>
              <a:rPr lang="en-US"/>
              <a:t>Opportunities in Sustainable Finance</a:t>
            </a:r>
          </a:p>
        </p:txBody>
      </p:sp>
      <p:graphicFrame>
        <p:nvGraphicFramePr>
          <p:cNvPr id="5" name="Content Placeholder 2">
            <a:extLst>
              <a:ext uri="{FF2B5EF4-FFF2-40B4-BE49-F238E27FC236}">
                <a16:creationId xmlns:a16="http://schemas.microsoft.com/office/drawing/2014/main" id="{DE9C5F0A-6A20-113A-90E7-BE9D0BE54A94}"/>
              </a:ext>
            </a:extLst>
          </p:cNvPr>
          <p:cNvGraphicFramePr>
            <a:graphicFrameLocks noGrp="1"/>
          </p:cNvGraphicFramePr>
          <p:nvPr>
            <p:ph idx="1"/>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40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12C2-B571-C849-7552-D5DC6B930FE4}"/>
              </a:ext>
            </a:extLst>
          </p:cNvPr>
          <p:cNvSpPr>
            <a:spLocks noGrp="1"/>
          </p:cNvSpPr>
          <p:nvPr>
            <p:ph type="title"/>
          </p:nvPr>
        </p:nvSpPr>
        <p:spPr/>
        <p:txBody>
          <a:bodyPr/>
          <a:lstStyle/>
          <a:p>
            <a:r>
              <a:rPr lang="en-US"/>
              <a:t>Risks Associated with Sustainable Finance</a:t>
            </a:r>
          </a:p>
        </p:txBody>
      </p:sp>
      <p:graphicFrame>
        <p:nvGraphicFramePr>
          <p:cNvPr id="5" name="Content Placeholder 2">
            <a:extLst>
              <a:ext uri="{FF2B5EF4-FFF2-40B4-BE49-F238E27FC236}">
                <a16:creationId xmlns:a16="http://schemas.microsoft.com/office/drawing/2014/main" id="{1073D7B4-0D60-9CF0-53A2-8D5B32E51283}"/>
              </a:ext>
            </a:extLst>
          </p:cNvPr>
          <p:cNvGraphicFramePr>
            <a:graphicFrameLocks noGrp="1"/>
          </p:cNvGraphicFramePr>
          <p:nvPr>
            <p:ph idx="1"/>
            <p:extLst>
              <p:ext uri="{D42A27DB-BD31-4B8C-83A1-F6EECF244321}">
                <p14:modId xmlns:p14="http://schemas.microsoft.com/office/powerpoint/2010/main" val="1210417768"/>
              </p:ext>
            </p:extLst>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85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D147-D38F-D2D6-3E2F-28C162E411CB}"/>
              </a:ext>
            </a:extLst>
          </p:cNvPr>
          <p:cNvSpPr>
            <a:spLocks noGrp="1"/>
          </p:cNvSpPr>
          <p:nvPr>
            <p:ph type="title"/>
          </p:nvPr>
        </p:nvSpPr>
        <p:spPr/>
        <p:txBody>
          <a:bodyPr/>
          <a:lstStyle/>
          <a:p>
            <a:r>
              <a:rPr lang="en-US"/>
              <a:t>Role of Sustainable Finance in Capital Markets</a:t>
            </a:r>
          </a:p>
        </p:txBody>
      </p:sp>
      <p:sp>
        <p:nvSpPr>
          <p:cNvPr id="3" name="Content Placeholder 2">
            <a:extLst>
              <a:ext uri="{FF2B5EF4-FFF2-40B4-BE49-F238E27FC236}">
                <a16:creationId xmlns:a16="http://schemas.microsoft.com/office/drawing/2014/main" id="{55C6A58E-D673-9482-55A3-BCACE1E5D59F}"/>
              </a:ext>
            </a:extLst>
          </p:cNvPr>
          <p:cNvSpPr>
            <a:spLocks noGrp="1"/>
          </p:cNvSpPr>
          <p:nvPr>
            <p:ph idx="1"/>
          </p:nvPr>
        </p:nvSpPr>
        <p:spPr/>
        <p:txBody>
          <a:bodyPr/>
          <a:lstStyle/>
          <a:p>
            <a:pPr marL="0" indent="0">
              <a:buNone/>
            </a:pPr>
            <a:r>
              <a:rPr lang="en-US"/>
              <a:t>Sustainable finance plays a crucial role in capital markets by aligning investment practices with environmental, social, and governance (ESG) criteria. This shift is transforming how capital is allocated and fostering sustainable economic growth.</a:t>
            </a:r>
          </a:p>
          <a:p>
            <a:pPr lvl="1"/>
            <a:r>
              <a:rPr lang="en-US"/>
              <a:t>Integration into traditional financial systems</a:t>
            </a:r>
          </a:p>
          <a:p>
            <a:pPr lvl="1"/>
            <a:r>
              <a:rPr lang="en-US"/>
              <a:t>Impact on investment strategies</a:t>
            </a:r>
          </a:p>
          <a:p>
            <a:pPr lvl="1"/>
            <a:r>
              <a:rPr lang="en-US"/>
              <a:t>Contributions to long-term economic stability</a:t>
            </a:r>
          </a:p>
          <a:p>
            <a:pPr marL="0" indent="0">
              <a:buNone/>
            </a:pPr>
            <a:endParaRPr lang="en-US"/>
          </a:p>
        </p:txBody>
      </p:sp>
    </p:spTree>
    <p:extLst>
      <p:ext uri="{BB962C8B-B14F-4D97-AF65-F5344CB8AC3E}">
        <p14:creationId xmlns:p14="http://schemas.microsoft.com/office/powerpoint/2010/main" val="409491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103E-170E-AA02-ED2B-A2F8CEC341B2}"/>
              </a:ext>
            </a:extLst>
          </p:cNvPr>
          <p:cNvSpPr>
            <a:spLocks noGrp="1"/>
          </p:cNvSpPr>
          <p:nvPr>
            <p:ph type="title"/>
          </p:nvPr>
        </p:nvSpPr>
        <p:spPr>
          <a:xfrm>
            <a:off x="314265" y="1388854"/>
            <a:ext cx="11177270" cy="2398144"/>
          </a:xfrm>
        </p:spPr>
        <p:txBody>
          <a:bodyPr>
            <a:normAutofit fontScale="90000"/>
          </a:bodyPr>
          <a:lstStyle/>
          <a:p>
            <a:pPr algn="ctr">
              <a:lnSpc>
                <a:spcPct val="100000"/>
              </a:lnSpc>
              <a:spcBef>
                <a:spcPts val="1200"/>
              </a:spcBef>
              <a:spcAft>
                <a:spcPts val="600"/>
              </a:spcAft>
            </a:pPr>
            <a:br>
              <a:rPr lang="en-US" sz="5400" b="1" i="1" u="sng"/>
            </a:br>
            <a:r>
              <a:rPr lang="en-US" sz="5400" b="1" i="1" u="sng"/>
              <a:t>Part 4: </a:t>
            </a:r>
            <a:br>
              <a:rPr lang="en-US" sz="5400" b="1" i="1" u="sng"/>
            </a:br>
            <a:r>
              <a:rPr lang="en-US" sz="5400" b="1"/>
              <a:t>Case Studies in EU Sustainable Finance</a:t>
            </a:r>
            <a:endParaRPr lang="en-AU" b="1" dirty="0"/>
          </a:p>
        </p:txBody>
      </p:sp>
      <p:sp>
        <p:nvSpPr>
          <p:cNvPr id="3" name="Text Placeholder 2">
            <a:extLst>
              <a:ext uri="{FF2B5EF4-FFF2-40B4-BE49-F238E27FC236}">
                <a16:creationId xmlns:a16="http://schemas.microsoft.com/office/drawing/2014/main" id="{996B9505-A40B-3772-EB40-8852C28C6E3D}"/>
              </a:ext>
            </a:extLst>
          </p:cNvPr>
          <p:cNvSpPr>
            <a:spLocks noGrp="1"/>
          </p:cNvSpPr>
          <p:nvPr>
            <p:ph type="body" idx="1"/>
          </p:nvPr>
        </p:nvSpPr>
        <p:spPr>
          <a:xfrm>
            <a:off x="831850" y="4488873"/>
            <a:ext cx="11177270" cy="1330037"/>
          </a:xfrm>
        </p:spPr>
        <p:txBody>
          <a:bodyPr/>
          <a:lstStyle/>
          <a:p>
            <a:endParaRPr lang="en-AU" dirty="0"/>
          </a:p>
        </p:txBody>
      </p:sp>
    </p:spTree>
    <p:extLst>
      <p:ext uri="{BB962C8B-B14F-4D97-AF65-F5344CB8AC3E}">
        <p14:creationId xmlns:p14="http://schemas.microsoft.com/office/powerpoint/2010/main" val="21126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BC85-0AA7-52BF-E64C-2918F8C987A3}"/>
              </a:ext>
            </a:extLst>
          </p:cNvPr>
          <p:cNvSpPr>
            <a:spLocks noGrp="1"/>
          </p:cNvSpPr>
          <p:nvPr>
            <p:ph type="title"/>
          </p:nvPr>
        </p:nvSpPr>
        <p:spPr/>
        <p:txBody>
          <a:bodyPr>
            <a:normAutofit/>
          </a:bodyPr>
          <a:lstStyle/>
          <a:p>
            <a:r>
              <a:rPr lang="en-US"/>
              <a:t>Overview of Successful and Innovative Initiatives</a:t>
            </a:r>
          </a:p>
        </p:txBody>
      </p:sp>
      <p:sp>
        <p:nvSpPr>
          <p:cNvPr id="3" name="Content Placeholder 2">
            <a:extLst>
              <a:ext uri="{FF2B5EF4-FFF2-40B4-BE49-F238E27FC236}">
                <a16:creationId xmlns:a16="http://schemas.microsoft.com/office/drawing/2014/main" id="{498A240E-0D53-3F16-CA59-FC2359A8180E}"/>
              </a:ext>
            </a:extLst>
          </p:cNvPr>
          <p:cNvSpPr>
            <a:spLocks noGrp="1"/>
          </p:cNvSpPr>
          <p:nvPr>
            <p:ph idx="1"/>
          </p:nvPr>
        </p:nvSpPr>
        <p:spPr/>
        <p:txBody>
          <a:bodyPr>
            <a:normAutofit/>
          </a:bodyPr>
          <a:lstStyle/>
          <a:p>
            <a:pPr marL="0" indent="0">
              <a:buNone/>
            </a:pPr>
            <a:r>
              <a:rPr lang="en-US"/>
              <a:t>The EU has spearheaded various innovative sustainable finance initiatives aimed at driving investments towards sustainable projects. These initiatives serve as exemplars of how sustainable finance can be integrated into capital markets and promote environmental and social goals.</a:t>
            </a:r>
          </a:p>
          <a:p>
            <a:pPr marL="0" indent="0">
              <a:buNone/>
            </a:pPr>
            <a:r>
              <a:rPr lang="en-US"/>
              <a:t>For example:</a:t>
            </a:r>
          </a:p>
        </p:txBody>
      </p:sp>
      <p:graphicFrame>
        <p:nvGraphicFramePr>
          <p:cNvPr id="5" name="Table 4">
            <a:extLst>
              <a:ext uri="{FF2B5EF4-FFF2-40B4-BE49-F238E27FC236}">
                <a16:creationId xmlns:a16="http://schemas.microsoft.com/office/drawing/2014/main" id="{4FD3E998-FCE2-7127-734B-F866CECAD14C}"/>
              </a:ext>
            </a:extLst>
          </p:cNvPr>
          <p:cNvGraphicFramePr>
            <a:graphicFrameLocks noGrp="1"/>
          </p:cNvGraphicFramePr>
          <p:nvPr>
            <p:extLst>
              <p:ext uri="{D42A27DB-BD31-4B8C-83A1-F6EECF244321}">
                <p14:modId xmlns:p14="http://schemas.microsoft.com/office/powerpoint/2010/main" val="1926048359"/>
              </p:ext>
            </p:extLst>
          </p:nvPr>
        </p:nvGraphicFramePr>
        <p:xfrm>
          <a:off x="391885" y="4418198"/>
          <a:ext cx="11160033" cy="1539240"/>
        </p:xfrm>
        <a:graphic>
          <a:graphicData uri="http://schemas.openxmlformats.org/drawingml/2006/table">
            <a:tbl>
              <a:tblPr>
                <a:tableStyleId>{616DA210-FB5B-4158-B5E0-FEB733F419BA}</a:tableStyleId>
              </a:tblPr>
              <a:tblGrid>
                <a:gridCol w="3720011">
                  <a:extLst>
                    <a:ext uri="{9D8B030D-6E8A-4147-A177-3AD203B41FA5}">
                      <a16:colId xmlns:a16="http://schemas.microsoft.com/office/drawing/2014/main" val="1278331160"/>
                    </a:ext>
                  </a:extLst>
                </a:gridCol>
                <a:gridCol w="3720011">
                  <a:extLst>
                    <a:ext uri="{9D8B030D-6E8A-4147-A177-3AD203B41FA5}">
                      <a16:colId xmlns:a16="http://schemas.microsoft.com/office/drawing/2014/main" val="763254562"/>
                    </a:ext>
                  </a:extLst>
                </a:gridCol>
                <a:gridCol w="3720011">
                  <a:extLst>
                    <a:ext uri="{9D8B030D-6E8A-4147-A177-3AD203B41FA5}">
                      <a16:colId xmlns:a16="http://schemas.microsoft.com/office/drawing/2014/main" val="1105332507"/>
                    </a:ext>
                  </a:extLst>
                </a:gridCol>
              </a:tblGrid>
              <a:tr h="242759">
                <a:tc>
                  <a:txBody>
                    <a:bodyPr/>
                    <a:lstStyle/>
                    <a:p>
                      <a:pPr algn="l" latinLnBrk="0"/>
                      <a:r>
                        <a:rPr lang="en-US" sz="1100" b="1">
                          <a:effectLst/>
                        </a:rPr>
                        <a:t>Initiative</a:t>
                      </a:r>
                      <a:endParaRPr lang="en-US" sz="1100">
                        <a:effectLst/>
                      </a:endParaRPr>
                    </a:p>
                  </a:txBody>
                  <a:tcPr anchor="ctr"/>
                </a:tc>
                <a:tc>
                  <a:txBody>
                    <a:bodyPr/>
                    <a:lstStyle/>
                    <a:p>
                      <a:pPr algn="l" latinLnBrk="0"/>
                      <a:r>
                        <a:rPr lang="en-US" sz="1100" b="1">
                          <a:effectLst/>
                        </a:rPr>
                        <a:t>Overview</a:t>
                      </a:r>
                      <a:endParaRPr lang="en-US" sz="1100">
                        <a:effectLst/>
                      </a:endParaRPr>
                    </a:p>
                  </a:txBody>
                  <a:tcPr anchor="ctr"/>
                </a:tc>
                <a:tc>
                  <a:txBody>
                    <a:bodyPr/>
                    <a:lstStyle/>
                    <a:p>
                      <a:pPr algn="l" latinLnBrk="0"/>
                      <a:r>
                        <a:rPr lang="en-US" sz="1100" b="1">
                          <a:effectLst/>
                        </a:rPr>
                        <a:t>Impact</a:t>
                      </a:r>
                      <a:endParaRPr lang="en-US" sz="1100">
                        <a:effectLst/>
                      </a:endParaRPr>
                    </a:p>
                  </a:txBody>
                  <a:tcPr anchor="ctr"/>
                </a:tc>
                <a:extLst>
                  <a:ext uri="{0D108BD9-81ED-4DB2-BD59-A6C34878D82A}">
                    <a16:rowId xmlns:a16="http://schemas.microsoft.com/office/drawing/2014/main" val="2188913810"/>
                  </a:ext>
                </a:extLst>
              </a:tr>
              <a:tr h="399838">
                <a:tc>
                  <a:txBody>
                    <a:bodyPr/>
                    <a:lstStyle/>
                    <a:p>
                      <a:pPr latinLnBrk="0"/>
                      <a:r>
                        <a:rPr lang="en-US" sz="1100">
                          <a:effectLst/>
                        </a:rPr>
                        <a:t>Climate Bonds Initiative</a:t>
                      </a:r>
                    </a:p>
                  </a:txBody>
                  <a:tcPr anchor="ctr"/>
                </a:tc>
                <a:tc>
                  <a:txBody>
                    <a:bodyPr/>
                    <a:lstStyle/>
                    <a:p>
                      <a:pPr latinLnBrk="0"/>
                      <a:r>
                        <a:rPr lang="en-US" sz="1100">
                          <a:effectLst/>
                        </a:rPr>
                        <a:t>Global effort to promote investment in low-carbon and climate-resilient projects.</a:t>
                      </a:r>
                    </a:p>
                  </a:txBody>
                  <a:tcPr anchor="ctr"/>
                </a:tc>
                <a:tc>
                  <a:txBody>
                    <a:bodyPr/>
                    <a:lstStyle/>
                    <a:p>
                      <a:pPr latinLnBrk="0"/>
                      <a:r>
                        <a:rPr lang="en-US" sz="1100">
                          <a:effectLst/>
                        </a:rPr>
                        <a:t>Establishes standards for climate bonds, ensuring transparency and credibility.</a:t>
                      </a:r>
                    </a:p>
                  </a:txBody>
                  <a:tcPr anchor="ctr"/>
                </a:tc>
                <a:extLst>
                  <a:ext uri="{0D108BD9-81ED-4DB2-BD59-A6C34878D82A}">
                    <a16:rowId xmlns:a16="http://schemas.microsoft.com/office/drawing/2014/main" val="1128510296"/>
                  </a:ext>
                </a:extLst>
              </a:tr>
              <a:tr h="399838">
                <a:tc>
                  <a:txBody>
                    <a:bodyPr/>
                    <a:lstStyle/>
                    <a:p>
                      <a:pPr latinLnBrk="0"/>
                      <a:r>
                        <a:rPr lang="en-US" sz="1100">
                          <a:effectLst/>
                        </a:rPr>
                        <a:t>EU Taxonomy Regulation</a:t>
                      </a:r>
                    </a:p>
                  </a:txBody>
                  <a:tcPr anchor="ctr"/>
                </a:tc>
                <a:tc>
                  <a:txBody>
                    <a:bodyPr/>
                    <a:lstStyle/>
                    <a:p>
                      <a:pPr latinLnBrk="0"/>
                      <a:r>
                        <a:rPr lang="en-US" sz="1100">
                          <a:effectLst/>
                        </a:rPr>
                        <a:t>Classification system defining environmentally sustainable activities.</a:t>
                      </a:r>
                    </a:p>
                  </a:txBody>
                  <a:tcPr anchor="ctr"/>
                </a:tc>
                <a:tc>
                  <a:txBody>
                    <a:bodyPr/>
                    <a:lstStyle/>
                    <a:p>
                      <a:pPr latinLnBrk="0"/>
                      <a:r>
                        <a:rPr lang="en-US" sz="1100">
                          <a:effectLst/>
                        </a:rPr>
                        <a:t>Guides investors in identifying sustainable projects, driving capital towards green investments.</a:t>
                      </a:r>
                    </a:p>
                  </a:txBody>
                  <a:tcPr anchor="ctr"/>
                </a:tc>
                <a:extLst>
                  <a:ext uri="{0D108BD9-81ED-4DB2-BD59-A6C34878D82A}">
                    <a16:rowId xmlns:a16="http://schemas.microsoft.com/office/drawing/2014/main" val="778791177"/>
                  </a:ext>
                </a:extLst>
              </a:tr>
              <a:tr h="399838">
                <a:tc>
                  <a:txBody>
                    <a:bodyPr/>
                    <a:lstStyle/>
                    <a:p>
                      <a:pPr latinLnBrk="0"/>
                      <a:r>
                        <a:rPr lang="en-US" sz="1100">
                          <a:effectLst/>
                        </a:rPr>
                        <a:t>European Investment Bank (EIB) Climate Bank Roadmap</a:t>
                      </a:r>
                    </a:p>
                  </a:txBody>
                  <a:tcPr anchor="ctr"/>
                </a:tc>
                <a:tc>
                  <a:txBody>
                    <a:bodyPr/>
                    <a:lstStyle/>
                    <a:p>
                      <a:pPr latinLnBrk="0"/>
                      <a:r>
                        <a:rPr lang="en-US" sz="1100">
                          <a:effectLst/>
                        </a:rPr>
                        <a:t>Commitment to align financing with the Paris Agreement.</a:t>
                      </a:r>
                    </a:p>
                  </a:txBody>
                  <a:tcPr anchor="ctr"/>
                </a:tc>
                <a:tc>
                  <a:txBody>
                    <a:bodyPr/>
                    <a:lstStyle/>
                    <a:p>
                      <a:pPr latinLnBrk="0"/>
                      <a:r>
                        <a:rPr lang="en-US" sz="1100">
                          <a:effectLst/>
                        </a:rPr>
                        <a:t>Aims to increase financing for climate action projects to over 50% of operations by 2025.</a:t>
                      </a:r>
                    </a:p>
                  </a:txBody>
                  <a:tcPr anchor="ctr"/>
                </a:tc>
                <a:extLst>
                  <a:ext uri="{0D108BD9-81ED-4DB2-BD59-A6C34878D82A}">
                    <a16:rowId xmlns:a16="http://schemas.microsoft.com/office/drawing/2014/main" val="3595765281"/>
                  </a:ext>
                </a:extLst>
              </a:tr>
            </a:tbl>
          </a:graphicData>
        </a:graphic>
      </p:graphicFrame>
    </p:spTree>
    <p:extLst>
      <p:ext uri="{BB962C8B-B14F-4D97-AF65-F5344CB8AC3E}">
        <p14:creationId xmlns:p14="http://schemas.microsoft.com/office/powerpoint/2010/main" val="68439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34BE-A837-458C-A7BC-ED3DD18C707F}"/>
              </a:ext>
            </a:extLst>
          </p:cNvPr>
          <p:cNvSpPr>
            <a:spLocks noGrp="1"/>
          </p:cNvSpPr>
          <p:nvPr>
            <p:ph type="title"/>
          </p:nvPr>
        </p:nvSpPr>
        <p:spPr/>
        <p:txBody>
          <a:bodyPr>
            <a:normAutofit fontScale="90000"/>
          </a:bodyPr>
          <a:lstStyle/>
          <a:p>
            <a:r>
              <a:rPr lang="en-US"/>
              <a:t>The EU Sustainable Finance Taxonomy: A case study</a:t>
            </a:r>
          </a:p>
        </p:txBody>
      </p:sp>
      <p:sp>
        <p:nvSpPr>
          <p:cNvPr id="4" name="AutoShape 2" descr="Read about our sustainable finance and climate risk case">
            <a:extLst>
              <a:ext uri="{FF2B5EF4-FFF2-40B4-BE49-F238E27FC236}">
                <a16:creationId xmlns:a16="http://schemas.microsoft.com/office/drawing/2014/main" id="{D36568CC-22D0-59FD-D9D6-A32444191D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a:extLst>
              <a:ext uri="{FF2B5EF4-FFF2-40B4-BE49-F238E27FC236}">
                <a16:creationId xmlns:a16="http://schemas.microsoft.com/office/drawing/2014/main" id="{C2548CA2-E7AE-93AD-8CD7-DCE4062026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1878" y="2242500"/>
            <a:ext cx="4656959" cy="314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E0AC0C8-9308-8470-6264-AC7415504245}"/>
              </a:ext>
            </a:extLst>
          </p:cNvPr>
          <p:cNvSpPr txBox="1"/>
          <p:nvPr/>
        </p:nvSpPr>
        <p:spPr>
          <a:xfrm>
            <a:off x="304800" y="1691479"/>
            <a:ext cx="6276870" cy="4247317"/>
          </a:xfrm>
          <a:prstGeom prst="rect">
            <a:avLst/>
          </a:prstGeom>
          <a:noFill/>
        </p:spPr>
        <p:txBody>
          <a:bodyPr wrap="square">
            <a:spAutoFit/>
          </a:bodyPr>
          <a:lstStyle/>
          <a:p>
            <a:pPr algn="l"/>
            <a:r>
              <a:rPr lang="en-US" b="1" i="0">
                <a:effectLst/>
                <a:latin typeface="-apple-system"/>
              </a:rPr>
              <a:t>Ambitious Environmental Targets:</a:t>
            </a:r>
          </a:p>
          <a:p>
            <a:pPr marL="285750" indent="-285750" algn="l">
              <a:buFont typeface="Arial" panose="020B0604020202020204" pitchFamily="34" charset="0"/>
              <a:buChar char="•"/>
            </a:pPr>
            <a:r>
              <a:rPr lang="en-US" b="0" i="0">
                <a:effectLst/>
                <a:latin typeface="-apple-system"/>
              </a:rPr>
              <a:t>The EU aims to be the </a:t>
            </a:r>
            <a:r>
              <a:rPr lang="en-US" b="1" i="0">
                <a:effectLst/>
                <a:latin typeface="-apple-system"/>
              </a:rPr>
              <a:t>first climate-neutral continent by 2050</a:t>
            </a:r>
            <a:r>
              <a:rPr lang="en-US" b="0" i="0">
                <a:effectLst/>
                <a:latin typeface="-apple-system"/>
              </a:rPr>
              <a:t>.</a:t>
            </a:r>
          </a:p>
          <a:p>
            <a:pPr marL="285750" indent="-285750" algn="l">
              <a:buFont typeface="Arial" panose="020B0604020202020204" pitchFamily="34" charset="0"/>
              <a:buChar char="•"/>
            </a:pPr>
            <a:r>
              <a:rPr lang="en-US" b="0" i="0">
                <a:effectLst/>
                <a:latin typeface="-apple-system"/>
              </a:rPr>
              <a:t>Plans to reduce greenhouse gas emissions by at least </a:t>
            </a:r>
            <a:r>
              <a:rPr lang="en-US" b="1" i="0">
                <a:effectLst/>
                <a:latin typeface="-apple-system"/>
              </a:rPr>
              <a:t>55% by 2030</a:t>
            </a:r>
            <a:r>
              <a:rPr lang="en-US" b="0" i="0">
                <a:effectLst/>
                <a:latin typeface="-apple-system"/>
              </a:rPr>
              <a:t> compared to 1990 levels.</a:t>
            </a:r>
          </a:p>
          <a:p>
            <a:pPr marL="285750" indent="-285750" algn="l">
              <a:buFont typeface="Arial" panose="020B0604020202020204" pitchFamily="34" charset="0"/>
              <a:buChar char="•"/>
            </a:pPr>
            <a:r>
              <a:rPr lang="en-US" b="0" i="0">
                <a:effectLst/>
                <a:latin typeface="-apple-system"/>
              </a:rPr>
              <a:t>Goals include strengthening resilience to climate change, reversing biodiversity loss, and promoting a circular economy.</a:t>
            </a:r>
          </a:p>
          <a:p>
            <a:pPr algn="l"/>
            <a:r>
              <a:rPr lang="en-US" b="1" i="0">
                <a:effectLst/>
                <a:latin typeface="-apple-system"/>
              </a:rPr>
              <a:t>Investment Requirements:</a:t>
            </a:r>
          </a:p>
          <a:p>
            <a:pPr marL="285750" indent="-285750" algn="l">
              <a:buFont typeface="Arial" panose="020B0604020202020204" pitchFamily="34" charset="0"/>
              <a:buChar char="•"/>
            </a:pPr>
            <a:r>
              <a:rPr lang="en-US" b="0" i="0">
                <a:effectLst/>
                <a:latin typeface="-apple-system"/>
              </a:rPr>
              <a:t>The EU needs approximately </a:t>
            </a:r>
            <a:r>
              <a:rPr lang="en-US" b="1" i="0">
                <a:effectLst/>
                <a:latin typeface="-apple-system"/>
              </a:rPr>
              <a:t>€350 billion</a:t>
            </a:r>
            <a:r>
              <a:rPr lang="en-US" b="0" i="0">
                <a:effectLst/>
                <a:latin typeface="-apple-system"/>
              </a:rPr>
              <a:t> in additional annual investment over the current decade to meet its 2030 emissions target for energy systems.</a:t>
            </a:r>
          </a:p>
          <a:p>
            <a:pPr marL="285750" indent="-285750" algn="l">
              <a:buFont typeface="Arial" panose="020B0604020202020204" pitchFamily="34" charset="0"/>
              <a:buChar char="•"/>
            </a:pPr>
            <a:r>
              <a:rPr lang="en-US" b="0" i="0">
                <a:effectLst/>
                <a:latin typeface="-apple-system"/>
              </a:rPr>
              <a:t>An extra </a:t>
            </a:r>
            <a:r>
              <a:rPr lang="en-US" b="1" i="0">
                <a:effectLst/>
                <a:latin typeface="-apple-system"/>
              </a:rPr>
              <a:t>€130 billion</a:t>
            </a:r>
            <a:r>
              <a:rPr lang="en-US" b="0" i="0">
                <a:effectLst/>
                <a:latin typeface="-apple-system"/>
              </a:rPr>
              <a:t> per year is required for other environmental goals.</a:t>
            </a:r>
          </a:p>
          <a:p>
            <a:pPr marL="285750" indent="-285750" algn="l">
              <a:buFont typeface="Arial" panose="020B0604020202020204" pitchFamily="34" charset="0"/>
              <a:buChar char="•"/>
            </a:pPr>
            <a:r>
              <a:rPr lang="en-US" b="0" i="0">
                <a:effectLst/>
                <a:latin typeface="-apple-system"/>
              </a:rPr>
              <a:t>From 2020 to 2050, compliance with the Paris Agreement could necessitate </a:t>
            </a:r>
            <a:r>
              <a:rPr lang="en-US" b="1" i="0">
                <a:effectLst/>
                <a:latin typeface="-apple-system"/>
              </a:rPr>
              <a:t>€11.7 billion to €16.3 billion</a:t>
            </a:r>
            <a:r>
              <a:rPr lang="en-US" b="0" i="0">
                <a:effectLst/>
                <a:latin typeface="-apple-system"/>
              </a:rPr>
              <a:t> in additional public investments annually (excluding transport).</a:t>
            </a:r>
          </a:p>
        </p:txBody>
      </p:sp>
    </p:spTree>
    <p:extLst>
      <p:ext uri="{BB962C8B-B14F-4D97-AF65-F5344CB8AC3E}">
        <p14:creationId xmlns:p14="http://schemas.microsoft.com/office/powerpoint/2010/main" val="48998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1815-8DC4-D5F4-4B70-567AE0DC2A1E}"/>
              </a:ext>
            </a:extLst>
          </p:cNvPr>
          <p:cNvSpPr>
            <a:spLocks noGrp="1"/>
          </p:cNvSpPr>
          <p:nvPr>
            <p:ph type="title"/>
          </p:nvPr>
        </p:nvSpPr>
        <p:spPr/>
        <p:txBody>
          <a:bodyPr>
            <a:normAutofit fontScale="90000"/>
          </a:bodyPr>
          <a:lstStyle/>
          <a:p>
            <a:r>
              <a:rPr lang="en-US"/>
              <a:t>Analysis of the Impact and Effectiveness of EU Sustainable Finance Initiatives</a:t>
            </a:r>
          </a:p>
        </p:txBody>
      </p:sp>
      <p:sp>
        <p:nvSpPr>
          <p:cNvPr id="3" name="Content Placeholder 2">
            <a:extLst>
              <a:ext uri="{FF2B5EF4-FFF2-40B4-BE49-F238E27FC236}">
                <a16:creationId xmlns:a16="http://schemas.microsoft.com/office/drawing/2014/main" id="{EE9E0F05-C07F-669A-DB53-1988ADFF2A3E}"/>
              </a:ext>
            </a:extLst>
          </p:cNvPr>
          <p:cNvSpPr>
            <a:spLocks noGrp="1"/>
          </p:cNvSpPr>
          <p:nvPr>
            <p:ph idx="1"/>
          </p:nvPr>
        </p:nvSpPr>
        <p:spPr/>
        <p:txBody>
          <a:bodyPr>
            <a:normAutofit fontScale="85000" lnSpcReduction="10000"/>
          </a:bodyPr>
          <a:lstStyle/>
          <a:p>
            <a:r>
              <a:rPr lang="en-US"/>
              <a:t>Increased Investment:</a:t>
            </a:r>
          </a:p>
          <a:p>
            <a:pPr lvl="1"/>
            <a:r>
              <a:rPr lang="en-US"/>
              <a:t>Significant growth in green bond issuance supports renewable energy projects.</a:t>
            </a:r>
          </a:p>
          <a:p>
            <a:r>
              <a:rPr lang="en-US"/>
              <a:t>Enhanced Transparency:</a:t>
            </a:r>
          </a:p>
          <a:p>
            <a:pPr lvl="1"/>
            <a:r>
              <a:rPr lang="en-US"/>
              <a:t>Regulations like the SFDR improve ESG reporting, leading to greater accountability among companies.</a:t>
            </a:r>
          </a:p>
          <a:p>
            <a:r>
              <a:rPr lang="en-US"/>
              <a:t>Market Transformation:</a:t>
            </a:r>
          </a:p>
          <a:p>
            <a:pPr lvl="1"/>
            <a:r>
              <a:rPr lang="en-US"/>
              <a:t>The EU Taxonomy reshapes investment strategies, encouraging alignment with sustainability criteria.</a:t>
            </a:r>
          </a:p>
          <a:p>
            <a:r>
              <a:rPr lang="en-US"/>
              <a:t>Social and Environmental Benefits:</a:t>
            </a:r>
          </a:p>
          <a:p>
            <a:pPr lvl="1"/>
            <a:r>
              <a:rPr lang="en-US"/>
              <a:t>Programs like InvestEU generate job creation and foster advancements in sustainable technologies.</a:t>
            </a:r>
          </a:p>
        </p:txBody>
      </p:sp>
    </p:spTree>
    <p:extLst>
      <p:ext uri="{BB962C8B-B14F-4D97-AF65-F5344CB8AC3E}">
        <p14:creationId xmlns:p14="http://schemas.microsoft.com/office/powerpoint/2010/main" val="279722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35C2-250B-6046-7A93-6EABF2454306}"/>
              </a:ext>
            </a:extLst>
          </p:cNvPr>
          <p:cNvSpPr>
            <a:spLocks noGrp="1"/>
          </p:cNvSpPr>
          <p:nvPr>
            <p:ph type="title"/>
          </p:nvPr>
        </p:nvSpPr>
        <p:spPr/>
        <p:txBody>
          <a:bodyPr/>
          <a:lstStyle/>
          <a:p>
            <a:pPr algn="ctr"/>
            <a:r>
              <a:rPr lang="en-US" i="1" u="sng"/>
              <a:t>Part 5</a:t>
            </a:r>
            <a:r>
              <a:rPr lang="en-US"/>
              <a:t>:</a:t>
            </a:r>
            <a:br>
              <a:rPr lang="en-US"/>
            </a:br>
            <a:r>
              <a:rPr lang="en-US"/>
              <a:t>Challenges and Opportunities in EU Sustainable Finance</a:t>
            </a:r>
          </a:p>
        </p:txBody>
      </p:sp>
      <p:sp>
        <p:nvSpPr>
          <p:cNvPr id="3" name="Text Placeholder 2">
            <a:extLst>
              <a:ext uri="{FF2B5EF4-FFF2-40B4-BE49-F238E27FC236}">
                <a16:creationId xmlns:a16="http://schemas.microsoft.com/office/drawing/2014/main" id="{D43FAA06-BBA2-EFBA-A403-1F7F75AD57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778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8A9-EB84-60E3-F427-98510478F903}"/>
              </a:ext>
            </a:extLst>
          </p:cNvPr>
          <p:cNvSpPr>
            <a:spLocks noGrp="1"/>
          </p:cNvSpPr>
          <p:nvPr>
            <p:ph type="title"/>
          </p:nvPr>
        </p:nvSpPr>
        <p:spPr/>
        <p:txBody>
          <a:bodyPr/>
          <a:lstStyle/>
          <a:p>
            <a:r>
              <a:rPr lang="en-AU" b="1" dirty="0"/>
              <a:t>Course Outline</a:t>
            </a:r>
          </a:p>
        </p:txBody>
      </p:sp>
      <p:sp>
        <p:nvSpPr>
          <p:cNvPr id="3" name="Content Placeholder 2">
            <a:extLst>
              <a:ext uri="{FF2B5EF4-FFF2-40B4-BE49-F238E27FC236}">
                <a16:creationId xmlns:a16="http://schemas.microsoft.com/office/drawing/2014/main" id="{B2D4325B-54C1-B7B8-B55A-83EF4D5D9E67}"/>
              </a:ext>
            </a:extLst>
          </p:cNvPr>
          <p:cNvSpPr>
            <a:spLocks noGrp="1"/>
          </p:cNvSpPr>
          <p:nvPr>
            <p:ph idx="1"/>
          </p:nvPr>
        </p:nvSpPr>
        <p:spPr/>
        <p:txBody>
          <a:bodyPr>
            <a:normAutofit/>
          </a:bodyPr>
          <a:lstStyle/>
          <a:p>
            <a:pPr marL="514350" indent="-514350">
              <a:buFont typeface="+mj-lt"/>
              <a:buAutoNum type="arabicPeriod"/>
            </a:pPr>
            <a:r>
              <a:rPr lang="en-AU" dirty="0"/>
              <a:t>Introduction to Sustainable Finance</a:t>
            </a:r>
          </a:p>
          <a:p>
            <a:pPr marL="514350" indent="-514350">
              <a:buFont typeface="+mj-lt"/>
              <a:buAutoNum type="arabicPeriod"/>
            </a:pPr>
            <a:r>
              <a:rPr lang="en-AU" dirty="0"/>
              <a:t>The EU’s Approach to Sustainable Finance</a:t>
            </a:r>
          </a:p>
          <a:p>
            <a:pPr marL="514350" indent="-514350">
              <a:buFont typeface="+mj-lt"/>
              <a:buAutoNum type="arabicPeriod"/>
            </a:pPr>
            <a:r>
              <a:rPr lang="en-AU" dirty="0"/>
              <a:t>Sustainable Finance Instruments and Products</a:t>
            </a:r>
          </a:p>
          <a:p>
            <a:pPr marL="514350" indent="-514350">
              <a:buFont typeface="+mj-lt"/>
              <a:buAutoNum type="arabicPeriod"/>
            </a:pPr>
            <a:r>
              <a:rPr lang="en-AU" dirty="0"/>
              <a:t>Case Studies in EU Sustainable Finance</a:t>
            </a:r>
          </a:p>
          <a:p>
            <a:pPr marL="514350" indent="-514350">
              <a:buFont typeface="+mj-lt"/>
              <a:buAutoNum type="arabicPeriod"/>
            </a:pPr>
            <a:r>
              <a:rPr lang="en-AU" dirty="0"/>
              <a:t>Challenges and Opportunities in EU Sustainable Finance</a:t>
            </a:r>
          </a:p>
        </p:txBody>
      </p:sp>
    </p:spTree>
    <p:extLst>
      <p:ext uri="{BB962C8B-B14F-4D97-AF65-F5344CB8AC3E}">
        <p14:creationId xmlns:p14="http://schemas.microsoft.com/office/powerpoint/2010/main" val="99091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A56F-A2B9-F56D-605E-495A69202A46}"/>
              </a:ext>
            </a:extLst>
          </p:cNvPr>
          <p:cNvSpPr>
            <a:spLocks noGrp="1"/>
          </p:cNvSpPr>
          <p:nvPr>
            <p:ph type="title"/>
          </p:nvPr>
        </p:nvSpPr>
        <p:spPr/>
        <p:txBody>
          <a:bodyPr/>
          <a:lstStyle/>
          <a:p>
            <a:r>
              <a:rPr lang="en-US"/>
              <a:t>Challenges Facing EU Sustainable Finance</a:t>
            </a:r>
          </a:p>
        </p:txBody>
      </p:sp>
      <p:graphicFrame>
        <p:nvGraphicFramePr>
          <p:cNvPr id="5" name="Content Placeholder 2">
            <a:extLst>
              <a:ext uri="{FF2B5EF4-FFF2-40B4-BE49-F238E27FC236}">
                <a16:creationId xmlns:a16="http://schemas.microsoft.com/office/drawing/2014/main" id="{340B59F5-A56E-FCF7-3371-2BA3812F34CC}"/>
              </a:ext>
            </a:extLst>
          </p:cNvPr>
          <p:cNvGraphicFramePr>
            <a:graphicFrameLocks noGrp="1"/>
          </p:cNvGraphicFramePr>
          <p:nvPr>
            <p:ph idx="1"/>
            <p:extLst>
              <p:ext uri="{D42A27DB-BD31-4B8C-83A1-F6EECF244321}">
                <p14:modId xmlns:p14="http://schemas.microsoft.com/office/powerpoint/2010/main" val="1496230710"/>
              </p:ext>
            </p:extLst>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56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0F7F-07E5-578A-676C-153466639E1E}"/>
              </a:ext>
            </a:extLst>
          </p:cNvPr>
          <p:cNvSpPr>
            <a:spLocks noGrp="1"/>
          </p:cNvSpPr>
          <p:nvPr>
            <p:ph type="title"/>
          </p:nvPr>
        </p:nvSpPr>
        <p:spPr/>
        <p:txBody>
          <a:bodyPr/>
          <a:lstStyle/>
          <a:p>
            <a:r>
              <a:rPr lang="en-US"/>
              <a:t>Challenges Facing EU Sustainable Finance</a:t>
            </a:r>
          </a:p>
        </p:txBody>
      </p:sp>
      <p:sp>
        <p:nvSpPr>
          <p:cNvPr id="3" name="Content Placeholder 2">
            <a:extLst>
              <a:ext uri="{FF2B5EF4-FFF2-40B4-BE49-F238E27FC236}">
                <a16:creationId xmlns:a16="http://schemas.microsoft.com/office/drawing/2014/main" id="{7BA39D0A-8F6A-5AEF-55BC-1C2F32F9D197}"/>
              </a:ext>
            </a:extLst>
          </p:cNvPr>
          <p:cNvSpPr>
            <a:spLocks noGrp="1"/>
          </p:cNvSpPr>
          <p:nvPr>
            <p:ph idx="1"/>
          </p:nvPr>
        </p:nvSpPr>
        <p:spPr/>
        <p:txBody>
          <a:bodyPr>
            <a:normAutofit/>
          </a:bodyPr>
          <a:lstStyle/>
          <a:p>
            <a:r>
              <a:rPr lang="en-US" sz="1600"/>
              <a:t>Read more: </a:t>
            </a:r>
            <a:r>
              <a:rPr lang="en-US" sz="1600">
                <a:hlinkClick r:id="rId2"/>
              </a:rPr>
              <a:t>Sustainability challenges | European Environment Agency's home page (europa.eu)</a:t>
            </a:r>
            <a:endParaRPr lang="en-US" sz="1600"/>
          </a:p>
          <a:p>
            <a:pPr algn="l"/>
            <a:r>
              <a:rPr lang="en-US" sz="1600" b="1" i="0">
                <a:effectLst/>
                <a:latin typeface="-apple-system"/>
              </a:rPr>
              <a:t>European Green Deal</a:t>
            </a:r>
          </a:p>
          <a:p>
            <a:pPr>
              <a:buFont typeface="Arial" panose="020B0604020202020204" pitchFamily="34" charset="0"/>
              <a:buChar char="•"/>
            </a:pPr>
            <a:r>
              <a:rPr lang="en-US" sz="1600" b="1" i="0">
                <a:effectLst/>
                <a:latin typeface="-apple-system"/>
              </a:rPr>
              <a:t>Objective</a:t>
            </a:r>
            <a:r>
              <a:rPr lang="en-US" sz="1600" b="0" i="0">
                <a:effectLst/>
                <a:latin typeface="-apple-system"/>
              </a:rPr>
              <a:t>: Aims for climate neutrality in the EU by 2050.</a:t>
            </a:r>
          </a:p>
          <a:p>
            <a:pPr algn="l">
              <a:buFont typeface="Arial" panose="020B0604020202020204" pitchFamily="34" charset="0"/>
              <a:buChar char="•"/>
            </a:pPr>
            <a:r>
              <a:rPr lang="en-US" sz="1600" b="1" i="0">
                <a:effectLst/>
                <a:latin typeface="-apple-system"/>
              </a:rPr>
              <a:t>Components</a:t>
            </a:r>
            <a:r>
              <a:rPr lang="en-US" sz="1600" b="0" i="0">
                <a:effectLst/>
                <a:latin typeface="-apple-system"/>
              </a:rPr>
              <a:t>: A comprehensive package covering climate, environment, energy, transport, industry, agriculture, and sustainable finance.</a:t>
            </a:r>
          </a:p>
          <a:p>
            <a:pPr algn="l">
              <a:buFont typeface="Arial" panose="020B0604020202020204" pitchFamily="34" charset="0"/>
              <a:buChar char="•"/>
            </a:pPr>
            <a:r>
              <a:rPr lang="en-US" sz="1600" b="1" i="0">
                <a:effectLst/>
                <a:latin typeface="-apple-system"/>
              </a:rPr>
              <a:t>Approach</a:t>
            </a:r>
            <a:r>
              <a:rPr lang="en-US" sz="1600" b="0" i="0">
                <a:effectLst/>
                <a:latin typeface="-apple-system"/>
              </a:rPr>
              <a:t>: Advocates for a holistic, cross-sectoral strategy where all policy areas contribute to climate goals.</a:t>
            </a:r>
          </a:p>
          <a:p>
            <a:pPr algn="l">
              <a:buFont typeface="Arial" panose="020B0604020202020204" pitchFamily="34" charset="0"/>
              <a:buChar char="•"/>
            </a:pPr>
            <a:r>
              <a:rPr lang="en-US" sz="1600" b="1" i="0">
                <a:effectLst/>
                <a:latin typeface="-apple-system"/>
              </a:rPr>
              <a:t>Support</a:t>
            </a:r>
            <a:r>
              <a:rPr lang="en-US" sz="1600" b="0" i="0">
                <a:effectLst/>
                <a:latin typeface="-apple-system"/>
              </a:rPr>
              <a:t>: Implemented through the EU's 8th Environmental Action Programme, linking various initiatives for a sustainable transition.</a:t>
            </a:r>
          </a:p>
          <a:p>
            <a:pPr algn="l"/>
            <a:r>
              <a:rPr lang="en-US" sz="1600" b="1" i="0">
                <a:effectLst/>
                <a:latin typeface="-apple-system"/>
              </a:rPr>
              <a:t>2030 Agenda for Sustainable Development</a:t>
            </a:r>
          </a:p>
          <a:p>
            <a:pPr algn="l">
              <a:buFont typeface="Arial" panose="020B0604020202020204" pitchFamily="34" charset="0"/>
              <a:buChar char="•"/>
            </a:pPr>
            <a:r>
              <a:rPr lang="en-US" sz="1600" b="1" i="0">
                <a:effectLst/>
                <a:latin typeface="-apple-system"/>
              </a:rPr>
              <a:t>Adoption</a:t>
            </a:r>
            <a:r>
              <a:rPr lang="en-US" sz="1600" b="0" i="0">
                <a:effectLst/>
                <a:latin typeface="-apple-system"/>
              </a:rPr>
              <a:t>: Launched on September 25, 2015, by UN leaders; includes </a:t>
            </a:r>
            <a:r>
              <a:rPr lang="en-US" sz="1600" b="1" i="0">
                <a:effectLst/>
                <a:latin typeface="-apple-system"/>
              </a:rPr>
              <a:t>17 Sustainable Development Goals (SDGs)</a:t>
            </a:r>
            <a:r>
              <a:rPr lang="en-US" sz="1600" b="0" i="0">
                <a:effectLst/>
                <a:latin typeface="-apple-system"/>
              </a:rPr>
              <a:t> and </a:t>
            </a:r>
            <a:r>
              <a:rPr lang="en-US" sz="1600" b="1" i="0">
                <a:effectLst/>
                <a:latin typeface="-apple-system"/>
              </a:rPr>
              <a:t>169 targets</a:t>
            </a:r>
            <a:r>
              <a:rPr lang="en-US" sz="1600" b="0" i="0">
                <a:effectLst/>
                <a:latin typeface="-apple-system"/>
              </a:rPr>
              <a:t>.</a:t>
            </a:r>
          </a:p>
          <a:p>
            <a:pPr algn="l">
              <a:buFont typeface="Arial" panose="020B0604020202020204" pitchFamily="34" charset="0"/>
              <a:buChar char="•"/>
            </a:pPr>
            <a:r>
              <a:rPr lang="en-US" sz="1600" b="1" i="0">
                <a:effectLst/>
                <a:latin typeface="-apple-system"/>
              </a:rPr>
              <a:t>Goal</a:t>
            </a:r>
            <a:r>
              <a:rPr lang="en-US" sz="1600" b="0" i="0">
                <a:effectLst/>
                <a:latin typeface="-apple-system"/>
              </a:rPr>
              <a:t>: Committed to eradicating poverty and achieving sustainable development globally by 2030.</a:t>
            </a:r>
          </a:p>
          <a:p>
            <a:pPr algn="l">
              <a:buFont typeface="Arial" panose="020B0604020202020204" pitchFamily="34" charset="0"/>
              <a:buChar char="•"/>
            </a:pPr>
            <a:r>
              <a:rPr lang="en-US" sz="1600" b="1" i="0">
                <a:effectLst/>
                <a:latin typeface="-apple-system"/>
              </a:rPr>
              <a:t>EU's Role</a:t>
            </a:r>
            <a:r>
              <a:rPr lang="en-US" sz="1600" b="0" i="0">
                <a:effectLst/>
                <a:latin typeface="-apple-system"/>
              </a:rPr>
              <a:t>: Actively involved in implementing the Agenda and SDGs within the EU and in development cooperation with partner countries, aligning with its sustainable development priorities.</a:t>
            </a:r>
          </a:p>
        </p:txBody>
      </p:sp>
    </p:spTree>
    <p:extLst>
      <p:ext uri="{BB962C8B-B14F-4D97-AF65-F5344CB8AC3E}">
        <p14:creationId xmlns:p14="http://schemas.microsoft.com/office/powerpoint/2010/main" val="37019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4E8D-6C4A-96D9-CF5E-AB40E3806455}"/>
              </a:ext>
            </a:extLst>
          </p:cNvPr>
          <p:cNvSpPr>
            <a:spLocks noGrp="1"/>
          </p:cNvSpPr>
          <p:nvPr>
            <p:ph type="title"/>
          </p:nvPr>
        </p:nvSpPr>
        <p:spPr/>
        <p:txBody>
          <a:bodyPr/>
          <a:lstStyle/>
          <a:p>
            <a:r>
              <a:rPr lang="en-US"/>
              <a:t>Opportunities for Advancing Sustainable Finance</a:t>
            </a:r>
          </a:p>
        </p:txBody>
      </p:sp>
      <p:graphicFrame>
        <p:nvGraphicFramePr>
          <p:cNvPr id="5" name="Content Placeholder 2">
            <a:extLst>
              <a:ext uri="{FF2B5EF4-FFF2-40B4-BE49-F238E27FC236}">
                <a16:creationId xmlns:a16="http://schemas.microsoft.com/office/drawing/2014/main" id="{6BCAB407-2F0E-651A-1AF5-7079B7129951}"/>
              </a:ext>
            </a:extLst>
          </p:cNvPr>
          <p:cNvGraphicFramePr>
            <a:graphicFrameLocks noGrp="1"/>
          </p:cNvGraphicFramePr>
          <p:nvPr>
            <p:ph idx="1"/>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22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103E-170E-AA02-ED2B-A2F8CEC341B2}"/>
              </a:ext>
            </a:extLst>
          </p:cNvPr>
          <p:cNvSpPr>
            <a:spLocks noGrp="1"/>
          </p:cNvSpPr>
          <p:nvPr>
            <p:ph type="title"/>
          </p:nvPr>
        </p:nvSpPr>
        <p:spPr>
          <a:xfrm>
            <a:off x="314265" y="1388854"/>
            <a:ext cx="11177270" cy="2398144"/>
          </a:xfrm>
        </p:spPr>
        <p:txBody>
          <a:bodyPr>
            <a:normAutofit fontScale="90000"/>
          </a:bodyPr>
          <a:lstStyle/>
          <a:p>
            <a:pPr algn="ctr">
              <a:lnSpc>
                <a:spcPct val="100000"/>
              </a:lnSpc>
              <a:spcBef>
                <a:spcPts val="1200"/>
              </a:spcBef>
              <a:spcAft>
                <a:spcPts val="600"/>
              </a:spcAft>
            </a:pPr>
            <a:r>
              <a:rPr lang="en-AU" sz="5400" b="1" i="1" u="sng"/>
              <a:t>Part 3: </a:t>
            </a:r>
            <a:br>
              <a:rPr lang="en-AU" b="1"/>
            </a:br>
            <a:r>
              <a:rPr lang="en-AU"/>
              <a:t>Sustainable Finance Instruments and Products</a:t>
            </a:r>
            <a:endParaRPr lang="en-AU" b="1" dirty="0"/>
          </a:p>
        </p:txBody>
      </p:sp>
      <p:sp>
        <p:nvSpPr>
          <p:cNvPr id="3" name="Text Placeholder 2">
            <a:extLst>
              <a:ext uri="{FF2B5EF4-FFF2-40B4-BE49-F238E27FC236}">
                <a16:creationId xmlns:a16="http://schemas.microsoft.com/office/drawing/2014/main" id="{996B9505-A40B-3772-EB40-8852C28C6E3D}"/>
              </a:ext>
            </a:extLst>
          </p:cNvPr>
          <p:cNvSpPr>
            <a:spLocks noGrp="1"/>
          </p:cNvSpPr>
          <p:nvPr>
            <p:ph type="body" idx="1"/>
          </p:nvPr>
        </p:nvSpPr>
        <p:spPr>
          <a:xfrm>
            <a:off x="831850" y="4488873"/>
            <a:ext cx="11177270" cy="1330037"/>
          </a:xfrm>
        </p:spPr>
        <p:txBody>
          <a:bodyPr/>
          <a:lstStyle/>
          <a:p>
            <a:endParaRPr lang="en-AU" dirty="0"/>
          </a:p>
        </p:txBody>
      </p:sp>
    </p:spTree>
    <p:extLst>
      <p:ext uri="{BB962C8B-B14F-4D97-AF65-F5344CB8AC3E}">
        <p14:creationId xmlns:p14="http://schemas.microsoft.com/office/powerpoint/2010/main" val="12934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341A-DA5F-84DB-A61C-2BF9D086F68F}"/>
              </a:ext>
            </a:extLst>
          </p:cNvPr>
          <p:cNvSpPr>
            <a:spLocks noGrp="1"/>
          </p:cNvSpPr>
          <p:nvPr>
            <p:ph type="title"/>
          </p:nvPr>
        </p:nvSpPr>
        <p:spPr/>
        <p:txBody>
          <a:bodyPr/>
          <a:lstStyle/>
          <a:p>
            <a:r>
              <a:rPr lang="en-AU" dirty="0"/>
              <a:t>Agenda</a:t>
            </a:r>
          </a:p>
        </p:txBody>
      </p:sp>
      <p:sp>
        <p:nvSpPr>
          <p:cNvPr id="3" name="Content Placeholder 2">
            <a:extLst>
              <a:ext uri="{FF2B5EF4-FFF2-40B4-BE49-F238E27FC236}">
                <a16:creationId xmlns:a16="http://schemas.microsoft.com/office/drawing/2014/main" id="{9EEE8474-FCE3-F204-238E-AE7B2E8380F2}"/>
              </a:ext>
            </a:extLst>
          </p:cNvPr>
          <p:cNvSpPr>
            <a:spLocks noGrp="1"/>
          </p:cNvSpPr>
          <p:nvPr>
            <p:ph idx="1"/>
          </p:nvPr>
        </p:nvSpPr>
        <p:spPr/>
        <p:txBody>
          <a:bodyPr/>
          <a:lstStyle/>
          <a:p>
            <a:pPr>
              <a:lnSpc>
                <a:spcPct val="100000"/>
              </a:lnSpc>
              <a:spcBef>
                <a:spcPts val="600"/>
              </a:spcBef>
              <a:spcAft>
                <a:spcPts val="600"/>
              </a:spcAft>
            </a:pPr>
            <a:r>
              <a:rPr lang="en-AU" dirty="0"/>
              <a:t>The EU sustainable finance framework</a:t>
            </a:r>
          </a:p>
          <a:p>
            <a:pPr>
              <a:lnSpc>
                <a:spcPct val="100000"/>
              </a:lnSpc>
              <a:spcBef>
                <a:spcPts val="600"/>
              </a:spcBef>
              <a:spcAft>
                <a:spcPts val="600"/>
              </a:spcAft>
            </a:pPr>
            <a:r>
              <a:rPr lang="en-AU" dirty="0"/>
              <a:t>Policy making timeline</a:t>
            </a:r>
          </a:p>
          <a:p>
            <a:pPr>
              <a:spcAft>
                <a:spcPts val="600"/>
              </a:spcAft>
            </a:pPr>
            <a:r>
              <a:rPr lang="en-AU" b="0" dirty="0">
                <a:solidFill>
                  <a:srgbClr val="26324B"/>
                </a:solidFill>
                <a:highlight>
                  <a:srgbClr val="FCFCFC"/>
                </a:highlight>
                <a:latin typeface="Calibri (Body)"/>
              </a:rPr>
              <a:t>The European Green Deal</a:t>
            </a:r>
            <a:endParaRPr lang="en-AU" dirty="0">
              <a:latin typeface="Calibri (Body)"/>
            </a:endParaRPr>
          </a:p>
          <a:p>
            <a:pPr>
              <a:lnSpc>
                <a:spcPct val="100000"/>
              </a:lnSpc>
              <a:spcBef>
                <a:spcPts val="600"/>
              </a:spcBef>
              <a:spcAft>
                <a:spcPts val="600"/>
              </a:spcAft>
            </a:pPr>
            <a:r>
              <a:rPr lang="en-AU" dirty="0"/>
              <a:t>EU Action Plan on Sustainable Finance</a:t>
            </a:r>
          </a:p>
          <a:p>
            <a:pPr>
              <a:lnSpc>
                <a:spcPct val="100000"/>
              </a:lnSpc>
              <a:spcBef>
                <a:spcPts val="600"/>
              </a:spcBef>
              <a:spcAft>
                <a:spcPts val="600"/>
              </a:spcAft>
            </a:pPr>
            <a:endParaRPr lang="en-AU" dirty="0"/>
          </a:p>
        </p:txBody>
      </p:sp>
    </p:spTree>
    <p:extLst>
      <p:ext uri="{BB962C8B-B14F-4D97-AF65-F5344CB8AC3E}">
        <p14:creationId xmlns:p14="http://schemas.microsoft.com/office/powerpoint/2010/main" val="277796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7EDF-27EE-A677-B31F-222F4E4D459A}"/>
              </a:ext>
            </a:extLst>
          </p:cNvPr>
          <p:cNvSpPr>
            <a:spLocks noGrp="1"/>
          </p:cNvSpPr>
          <p:nvPr>
            <p:ph type="title"/>
          </p:nvPr>
        </p:nvSpPr>
        <p:spPr/>
        <p:txBody>
          <a:bodyPr>
            <a:normAutofit fontScale="90000"/>
          </a:bodyPr>
          <a:lstStyle/>
          <a:p>
            <a:r>
              <a:rPr lang="en-US"/>
              <a:t>Key Components of the EU Sustainable Finance Framework</a:t>
            </a:r>
          </a:p>
        </p:txBody>
      </p:sp>
      <p:graphicFrame>
        <p:nvGraphicFramePr>
          <p:cNvPr id="5" name="Content Placeholder 2">
            <a:extLst>
              <a:ext uri="{FF2B5EF4-FFF2-40B4-BE49-F238E27FC236}">
                <a16:creationId xmlns:a16="http://schemas.microsoft.com/office/drawing/2014/main" id="{3B9D7453-3FB5-59AE-6030-A72C77A3336F}"/>
              </a:ext>
            </a:extLst>
          </p:cNvPr>
          <p:cNvGraphicFramePr>
            <a:graphicFrameLocks noGrp="1"/>
          </p:cNvGraphicFramePr>
          <p:nvPr>
            <p:ph idx="1"/>
            <p:extLst>
              <p:ext uri="{D42A27DB-BD31-4B8C-83A1-F6EECF244321}">
                <p14:modId xmlns:p14="http://schemas.microsoft.com/office/powerpoint/2010/main" val="650398043"/>
              </p:ext>
            </p:extLst>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5DDA0CF-CBC2-9193-DCD2-7A8468F7E2E2}"/>
              </a:ext>
            </a:extLst>
          </p:cNvPr>
          <p:cNvGrpSpPr/>
          <p:nvPr/>
        </p:nvGrpSpPr>
        <p:grpSpPr>
          <a:xfrm>
            <a:off x="7394562" y="4859126"/>
            <a:ext cx="4551904" cy="928725"/>
            <a:chOff x="10368767" y="1777527"/>
            <a:chExt cx="1258943" cy="1741892"/>
          </a:xfrm>
        </p:grpSpPr>
        <p:sp>
          <p:nvSpPr>
            <p:cNvPr id="6" name="Rectangle 5">
              <a:extLst>
                <a:ext uri="{FF2B5EF4-FFF2-40B4-BE49-F238E27FC236}">
                  <a16:creationId xmlns:a16="http://schemas.microsoft.com/office/drawing/2014/main" id="{723BA53F-E9C8-87EE-C097-F48952B99BFE}"/>
                </a:ext>
              </a:extLst>
            </p:cNvPr>
            <p:cNvSpPr/>
            <p:nvPr/>
          </p:nvSpPr>
          <p:spPr>
            <a:xfrm>
              <a:off x="10368767" y="1777527"/>
              <a:ext cx="1258943" cy="1741892"/>
            </a:xfrm>
            <a:prstGeom prst="rect">
              <a:avLst/>
            </a:prstGeom>
          </p:spPr>
          <p:style>
            <a:lnRef idx="3">
              <a:schemeClr val="lt1"/>
            </a:lnRef>
            <a:fillRef idx="1">
              <a:schemeClr val="accent6"/>
            </a:fillRef>
            <a:effectRef idx="1">
              <a:schemeClr val="accent6"/>
            </a:effectRef>
            <a:fontRef idx="minor">
              <a:schemeClr val="lt1"/>
            </a:fontRef>
          </p:style>
          <p:txBody>
            <a:bodyPr/>
            <a:lstStyle/>
            <a:p>
              <a:endParaRPr lang="en-US" sz="2000"/>
            </a:p>
          </p:txBody>
        </p:sp>
        <p:sp>
          <p:nvSpPr>
            <p:cNvPr id="7" name="TextBox 6">
              <a:extLst>
                <a:ext uri="{FF2B5EF4-FFF2-40B4-BE49-F238E27FC236}">
                  <a16:creationId xmlns:a16="http://schemas.microsoft.com/office/drawing/2014/main" id="{526B64FF-77D8-E98F-DF15-3E7AF8743C9F}"/>
                </a:ext>
              </a:extLst>
            </p:cNvPr>
            <p:cNvSpPr txBox="1"/>
            <p:nvPr/>
          </p:nvSpPr>
          <p:spPr>
            <a:xfrm>
              <a:off x="10368767" y="1777527"/>
              <a:ext cx="1258943" cy="1741892"/>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0" tIns="0" rIns="0" bIns="0" numCol="1" spcCol="1270" anchor="t" anchorCtr="0">
              <a:noAutofit/>
            </a:bodyPr>
            <a:lstStyle/>
            <a:p>
              <a:pPr marL="171450" lvl="0" indent="-171450" algn="ctr" defTabSz="488950">
                <a:lnSpc>
                  <a:spcPct val="100000"/>
                </a:lnSpc>
                <a:spcBef>
                  <a:spcPct val="0"/>
                </a:spcBef>
                <a:spcAft>
                  <a:spcPct val="35000"/>
                </a:spcAft>
                <a:buFont typeface="Arial" panose="020B0604020202020204" pitchFamily="34" charset="0"/>
                <a:buChar char="•"/>
              </a:pPr>
              <a:r>
                <a:rPr lang="en-US" sz="1200" kern="1200"/>
                <a:t>Climate Neutrality: Achieving net-zero greenhouse gas emissions by 2050.</a:t>
              </a:r>
            </a:p>
            <a:p>
              <a:pPr marL="171450" lvl="0" indent="-171450" algn="ctr" defTabSz="488950">
                <a:lnSpc>
                  <a:spcPct val="100000"/>
                </a:lnSpc>
                <a:spcBef>
                  <a:spcPct val="0"/>
                </a:spcBef>
                <a:spcAft>
                  <a:spcPct val="35000"/>
                </a:spcAft>
                <a:buFont typeface="Arial" panose="020B0604020202020204" pitchFamily="34" charset="0"/>
                <a:buChar char="•"/>
              </a:pPr>
              <a:r>
                <a:rPr lang="en-US" sz="1200" kern="1200"/>
                <a:t>Biodiversity: Protecting and enhancing the natural environment.</a:t>
              </a:r>
            </a:p>
            <a:p>
              <a:pPr marL="171450" lvl="0" indent="-171450" algn="ctr" defTabSz="488950">
                <a:lnSpc>
                  <a:spcPct val="100000"/>
                </a:lnSpc>
                <a:spcBef>
                  <a:spcPct val="0"/>
                </a:spcBef>
                <a:spcAft>
                  <a:spcPct val="35000"/>
                </a:spcAft>
                <a:buFont typeface="Arial" panose="020B0604020202020204" pitchFamily="34" charset="0"/>
                <a:buChar char="•"/>
              </a:pPr>
              <a:r>
                <a:rPr lang="en-US" sz="1200" kern="1200"/>
                <a:t>Social Responsibility: Ensuring social inclusion and equity in sustainable development.</a:t>
              </a:r>
            </a:p>
          </p:txBody>
        </p:sp>
      </p:grpSp>
    </p:spTree>
    <p:extLst>
      <p:ext uri="{BB962C8B-B14F-4D97-AF65-F5344CB8AC3E}">
        <p14:creationId xmlns:p14="http://schemas.microsoft.com/office/powerpoint/2010/main" val="129794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2BCC-3F18-712B-7FAB-D5B0C4CE9708}"/>
              </a:ext>
            </a:extLst>
          </p:cNvPr>
          <p:cNvSpPr>
            <a:spLocks noGrp="1"/>
          </p:cNvSpPr>
          <p:nvPr>
            <p:ph type="title"/>
          </p:nvPr>
        </p:nvSpPr>
        <p:spPr/>
        <p:txBody>
          <a:bodyPr>
            <a:normAutofit/>
          </a:bodyPr>
          <a:lstStyle/>
          <a:p>
            <a:r>
              <a:rPr lang="en-US"/>
              <a:t>Policy making timeline</a:t>
            </a:r>
          </a:p>
        </p:txBody>
      </p:sp>
      <p:graphicFrame>
        <p:nvGraphicFramePr>
          <p:cNvPr id="7" name="Content Placeholder 2">
            <a:extLst>
              <a:ext uri="{FF2B5EF4-FFF2-40B4-BE49-F238E27FC236}">
                <a16:creationId xmlns:a16="http://schemas.microsoft.com/office/drawing/2014/main" id="{FE854C99-0B28-EDE6-2A28-18A9A36208BD}"/>
              </a:ext>
            </a:extLst>
          </p:cNvPr>
          <p:cNvGraphicFramePr>
            <a:graphicFrameLocks noGrp="1"/>
          </p:cNvGraphicFramePr>
          <p:nvPr>
            <p:ph idx="1"/>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09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E09D-8EBF-B432-9C68-7BB18DC075BF}"/>
              </a:ext>
            </a:extLst>
          </p:cNvPr>
          <p:cNvSpPr>
            <a:spLocks noGrp="1"/>
          </p:cNvSpPr>
          <p:nvPr>
            <p:ph type="title"/>
          </p:nvPr>
        </p:nvSpPr>
        <p:spPr/>
        <p:txBody>
          <a:bodyPr>
            <a:normAutofit fontScale="90000"/>
          </a:bodyPr>
          <a:lstStyle/>
          <a:p>
            <a:r>
              <a:rPr lang="en-US"/>
              <a:t>Detailed information on the sustainable finance policy-making timeline</a:t>
            </a:r>
          </a:p>
        </p:txBody>
      </p:sp>
      <p:graphicFrame>
        <p:nvGraphicFramePr>
          <p:cNvPr id="5" name="Content Placeholder 2">
            <a:extLst>
              <a:ext uri="{FF2B5EF4-FFF2-40B4-BE49-F238E27FC236}">
                <a16:creationId xmlns:a16="http://schemas.microsoft.com/office/drawing/2014/main" id="{C939A3A9-0037-5DEE-81F6-4DAEFA9A1134}"/>
              </a:ext>
            </a:extLst>
          </p:cNvPr>
          <p:cNvGraphicFramePr>
            <a:graphicFrameLocks noGrp="1"/>
          </p:cNvGraphicFramePr>
          <p:nvPr>
            <p:ph idx="1"/>
            <p:extLst>
              <p:ext uri="{D42A27DB-BD31-4B8C-83A1-F6EECF244321}">
                <p14:modId xmlns:p14="http://schemas.microsoft.com/office/powerpoint/2010/main" val="2638428995"/>
              </p:ext>
            </p:extLst>
          </p:nvPr>
        </p:nvGraphicFramePr>
        <p:xfrm>
          <a:off x="304799" y="2150533"/>
          <a:ext cx="11641667" cy="37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0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C428-47CE-5675-F551-0FBA3684F258}"/>
              </a:ext>
            </a:extLst>
          </p:cNvPr>
          <p:cNvSpPr>
            <a:spLocks noGrp="1"/>
          </p:cNvSpPr>
          <p:nvPr>
            <p:ph type="title"/>
          </p:nvPr>
        </p:nvSpPr>
        <p:spPr/>
        <p:txBody>
          <a:bodyPr>
            <a:normAutofit fontScale="90000"/>
          </a:bodyPr>
          <a:lstStyle/>
          <a:p>
            <a:r>
              <a:rPr lang="en-US" b="0" i="0">
                <a:effectLst/>
                <a:latin typeface="arial" panose="020B0604020202020204" pitchFamily="34" charset="0"/>
              </a:rPr>
              <a:t>Policy making timeline: </a:t>
            </a:r>
            <a:r>
              <a:rPr lang="en-US">
                <a:hlinkClick r:id="rId2"/>
              </a:rPr>
              <a:t>Overview of sustainable finance - European Commission (europa.eu)</a:t>
            </a:r>
            <a:endParaRPr lang="en-US"/>
          </a:p>
        </p:txBody>
      </p:sp>
      <p:pic>
        <p:nvPicPr>
          <p:cNvPr id="5" name="Content Placeholder 4" descr="A screenshot of a document&#10;&#10;Description automatically generated">
            <a:extLst>
              <a:ext uri="{FF2B5EF4-FFF2-40B4-BE49-F238E27FC236}">
                <a16:creationId xmlns:a16="http://schemas.microsoft.com/office/drawing/2014/main" id="{AE1C42AE-D72F-1571-E6DD-5A796A3C62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9391" y="2151063"/>
            <a:ext cx="4651955" cy="3709987"/>
          </a:xfrm>
        </p:spPr>
      </p:pic>
    </p:spTree>
    <p:extLst>
      <p:ext uri="{BB962C8B-B14F-4D97-AF65-F5344CB8AC3E}">
        <p14:creationId xmlns:p14="http://schemas.microsoft.com/office/powerpoint/2010/main" val="220005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F737-3879-4A71-EEC9-59170C4B23B5}"/>
              </a:ext>
            </a:extLst>
          </p:cNvPr>
          <p:cNvSpPr>
            <a:spLocks noGrp="1"/>
          </p:cNvSpPr>
          <p:nvPr>
            <p:ph type="title"/>
          </p:nvPr>
        </p:nvSpPr>
        <p:spPr/>
        <p:txBody>
          <a:bodyPr/>
          <a:lstStyle/>
          <a:p>
            <a:r>
              <a:rPr lang="en-US"/>
              <a:t>Green Bonds</a:t>
            </a:r>
          </a:p>
        </p:txBody>
      </p:sp>
      <p:sp>
        <p:nvSpPr>
          <p:cNvPr id="3" name="Content Placeholder 2">
            <a:extLst>
              <a:ext uri="{FF2B5EF4-FFF2-40B4-BE49-F238E27FC236}">
                <a16:creationId xmlns:a16="http://schemas.microsoft.com/office/drawing/2014/main" id="{6A9FF6B0-5A7D-FEEC-18D1-DBAF546201AF}"/>
              </a:ext>
            </a:extLst>
          </p:cNvPr>
          <p:cNvSpPr>
            <a:spLocks noGrp="1"/>
          </p:cNvSpPr>
          <p:nvPr>
            <p:ph idx="1"/>
          </p:nvPr>
        </p:nvSpPr>
        <p:spPr>
          <a:xfrm>
            <a:off x="304800" y="2150533"/>
            <a:ext cx="6016174" cy="3709939"/>
          </a:xfrm>
        </p:spPr>
        <p:txBody>
          <a:bodyPr>
            <a:normAutofit fontScale="62500" lnSpcReduction="20000"/>
          </a:bodyPr>
          <a:lstStyle/>
          <a:p>
            <a:pPr marL="0" indent="0" algn="l">
              <a:buNone/>
            </a:pPr>
            <a:r>
              <a:rPr lang="en-US" b="0" i="0">
                <a:effectLst/>
                <a:latin typeface="-apple-system"/>
              </a:rPr>
              <a:t>The European Green Deal is a comprehensive policy initiative aimed at making Europe the first climate-neutral continent by 2050.</a:t>
            </a:r>
          </a:p>
          <a:p>
            <a:pPr marL="0" indent="0" algn="l" fontAlgn="t">
              <a:buNone/>
            </a:pPr>
            <a:r>
              <a:rPr lang="en-US" b="1" i="0">
                <a:effectLst/>
                <a:latin typeface="-apple-system"/>
              </a:rPr>
              <a:t>Key Components</a:t>
            </a:r>
            <a:r>
              <a:rPr lang="en-US" b="0" i="0">
                <a:effectLst/>
                <a:latin typeface="-apple-system"/>
              </a:rPr>
              <a:t>:</a:t>
            </a:r>
          </a:p>
          <a:p>
            <a:pPr marL="285750" indent="-285750">
              <a:buFont typeface="Arial" panose="020B0604020202020204" pitchFamily="34" charset="0"/>
              <a:buChar char="•"/>
            </a:pPr>
            <a:r>
              <a:rPr lang="en-US" b="0" i="0">
                <a:effectLst/>
                <a:latin typeface="-apple-system"/>
              </a:rPr>
              <a:t>Reduction of greenhouse gas emissions.</a:t>
            </a:r>
          </a:p>
          <a:p>
            <a:pPr marL="285750" indent="-285750">
              <a:buFont typeface="Arial" panose="020B0604020202020204" pitchFamily="34" charset="0"/>
              <a:buChar char="•"/>
            </a:pPr>
            <a:r>
              <a:rPr lang="en-US" b="0" i="0">
                <a:effectLst/>
                <a:latin typeface="-apple-system"/>
              </a:rPr>
              <a:t>Promotion of clean energy and energy efficiency.</a:t>
            </a:r>
          </a:p>
          <a:p>
            <a:pPr marL="285750" indent="-285750">
              <a:buFont typeface="Arial" panose="020B0604020202020204" pitchFamily="34" charset="0"/>
              <a:buChar char="•"/>
            </a:pPr>
            <a:r>
              <a:rPr lang="en-US" b="0" i="0">
                <a:effectLst/>
                <a:latin typeface="-apple-system"/>
              </a:rPr>
              <a:t>Sustainable industry and circular economy.</a:t>
            </a:r>
          </a:p>
          <a:p>
            <a:pPr marL="285750" indent="-285750">
              <a:buFont typeface="Arial" panose="020B0604020202020204" pitchFamily="34" charset="0"/>
              <a:buChar char="•"/>
            </a:pPr>
            <a:r>
              <a:rPr lang="en-US" b="0" i="0">
                <a:effectLst/>
                <a:latin typeface="-apple-system"/>
              </a:rPr>
              <a:t>Biodiversity preservation.</a:t>
            </a:r>
          </a:p>
          <a:p>
            <a:pPr marL="285750" indent="-285750">
              <a:buFont typeface="Arial" panose="020B0604020202020204" pitchFamily="34" charset="0"/>
              <a:buChar char="•"/>
            </a:pPr>
            <a:r>
              <a:rPr lang="en-US" b="0" i="0">
                <a:effectLst/>
                <a:latin typeface="-apple-system"/>
              </a:rPr>
              <a:t>Sustainable agriculture and food systems.</a:t>
            </a:r>
          </a:p>
          <a:p>
            <a:pPr marL="0" indent="0" algn="l" fontAlgn="t">
              <a:buNone/>
            </a:pPr>
            <a:r>
              <a:rPr lang="en-US" b="1" i="0">
                <a:effectLst/>
                <a:latin typeface="-apple-system"/>
              </a:rPr>
              <a:t>Relation to Finance</a:t>
            </a:r>
            <a:r>
              <a:rPr lang="en-US" b="0" i="0">
                <a:effectLst/>
                <a:latin typeface="-apple-system"/>
              </a:rPr>
              <a:t>: The Green Deal outlines the need for significant investments in sustainable projects, facilitating the mobilization of private capital through sustainable finance instruments.</a:t>
            </a:r>
          </a:p>
        </p:txBody>
      </p:sp>
      <p:pic>
        <p:nvPicPr>
          <p:cNvPr id="5122" name="Picture 2" descr="Bonos_Verdes">
            <a:extLst>
              <a:ext uri="{FF2B5EF4-FFF2-40B4-BE49-F238E27FC236}">
                <a16:creationId xmlns:a16="http://schemas.microsoft.com/office/drawing/2014/main" id="{1C0FA9F5-4347-D2F1-9A42-9C3C1F7D7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974" y="2121939"/>
            <a:ext cx="5871026" cy="297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604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F9F32B4-383E-462A-BB6A-A842540C28A2}">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100</TotalTime>
  <Words>1324</Words>
  <Application>Microsoft Office PowerPoint</Application>
  <PresentationFormat>Widescreen</PresentationFormat>
  <Paragraphs>147</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-apple-system</vt:lpstr>
      <vt:lpstr>Aptos</vt:lpstr>
      <vt:lpstr>Arial</vt:lpstr>
      <vt:lpstr>Arial</vt:lpstr>
      <vt:lpstr>Calibri</vt:lpstr>
      <vt:lpstr>Calibri (Body)</vt:lpstr>
      <vt:lpstr>Calibri Light</vt:lpstr>
      <vt:lpstr>Courier New</vt:lpstr>
      <vt:lpstr>Verdana</vt:lpstr>
      <vt:lpstr>Wingdings</vt:lpstr>
      <vt:lpstr>1_Office Theme</vt:lpstr>
      <vt:lpstr>EU Sustainable Finance and Investment</vt:lpstr>
      <vt:lpstr>Course Outline</vt:lpstr>
      <vt:lpstr>Part 3:  Sustainable Finance Instruments and Products</vt:lpstr>
      <vt:lpstr>Agenda</vt:lpstr>
      <vt:lpstr>Key Components of the EU Sustainable Finance Framework</vt:lpstr>
      <vt:lpstr>Policy making timeline</vt:lpstr>
      <vt:lpstr>Detailed information on the sustainable finance policy-making timeline</vt:lpstr>
      <vt:lpstr>Policy making timeline: Overview of sustainable finance - European Commission (europa.eu)</vt:lpstr>
      <vt:lpstr>Green Bonds</vt:lpstr>
      <vt:lpstr>Impact Investments</vt:lpstr>
      <vt:lpstr>Sustainable Funds</vt:lpstr>
      <vt:lpstr>Opportunities in Sustainable Finance</vt:lpstr>
      <vt:lpstr>Risks Associated with Sustainable Finance</vt:lpstr>
      <vt:lpstr>Role of Sustainable Finance in Capital Markets</vt:lpstr>
      <vt:lpstr> Part 4:  Case Studies in EU Sustainable Finance</vt:lpstr>
      <vt:lpstr>Overview of Successful and Innovative Initiatives</vt:lpstr>
      <vt:lpstr>The EU Sustainable Finance Taxonomy: A case study</vt:lpstr>
      <vt:lpstr>Analysis of the Impact and Effectiveness of EU Sustainable Finance Initiatives</vt:lpstr>
      <vt:lpstr>Part 5: Challenges and Opportunities in EU Sustainable Finance</vt:lpstr>
      <vt:lpstr>Challenges Facing EU Sustainable Finance</vt:lpstr>
      <vt:lpstr>Challenges Facing EU Sustainable Finance</vt:lpstr>
      <vt:lpstr>Opportunities for Advancing Sustainable Finance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Lê Nguyễn Quỳnh Hương</dc:creator>
  <cp:lastModifiedBy>Lê Nguyễn Quỳnh Hương</cp:lastModifiedBy>
  <cp:revision>6</cp:revision>
  <dcterms:created xsi:type="dcterms:W3CDTF">2024-08-15T04:11:02Z</dcterms:created>
  <dcterms:modified xsi:type="dcterms:W3CDTF">2024-08-19T13:24:23Z</dcterms:modified>
</cp:coreProperties>
</file>