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5" r:id="rId4"/>
  </p:sldMasterIdLst>
  <p:notesMasterIdLst>
    <p:notesMasterId r:id="rId17"/>
  </p:notesMasterIdLst>
  <p:handoutMasterIdLst>
    <p:handoutMasterId r:id="rId18"/>
  </p:handoutMasterIdLst>
  <p:sldIdLst>
    <p:sldId id="256" r:id="rId5"/>
    <p:sldId id="262" r:id="rId6"/>
    <p:sldId id="264" r:id="rId7"/>
    <p:sldId id="271" r:id="rId8"/>
    <p:sldId id="265" r:id="rId9"/>
    <p:sldId id="266" r:id="rId10"/>
    <p:sldId id="267" r:id="rId11"/>
    <p:sldId id="268" r:id="rId12"/>
    <p:sldId id="269" r:id="rId13"/>
    <p:sldId id="270" r:id="rId14"/>
    <p:sldId id="272"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8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7" autoAdjust="0"/>
    <p:restoredTop sz="86423"/>
  </p:normalViewPr>
  <p:slideViewPr>
    <p:cSldViewPr snapToGrid="0" snapToObjects="1">
      <p:cViewPr varScale="1">
        <p:scale>
          <a:sx n="58" d="100"/>
          <a:sy n="58" d="100"/>
        </p:scale>
        <p:origin x="940"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53" d="100"/>
          <a:sy n="53" d="100"/>
        </p:scale>
        <p:origin x="284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59785866-8E24-DCC9-28E6-E6C4296D68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6B47F953-92F6-3A28-4E91-9C3D82DCFE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3028E4-C2C2-45F3-9B9A-8F3610141DC0}" type="datetimeFigureOut">
              <a:rPr lang="it-IT" smtClean="0"/>
              <a:t>04/07/2024</a:t>
            </a:fld>
            <a:endParaRPr lang="it-IT"/>
          </a:p>
        </p:txBody>
      </p:sp>
      <p:sp>
        <p:nvSpPr>
          <p:cNvPr id="4" name="Segnaposto piè di pagina 3">
            <a:extLst>
              <a:ext uri="{FF2B5EF4-FFF2-40B4-BE49-F238E27FC236}">
                <a16:creationId xmlns:a16="http://schemas.microsoft.com/office/drawing/2014/main" id="{5707C7D7-94EE-63EC-BD5C-667859365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5CB05328-B051-F826-1A20-9A50DB5DA34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283C69-67D1-4ACF-A166-330E0C705244}" type="slidenum">
              <a:rPr lang="it-IT" smtClean="0"/>
              <a:t>‹#›</a:t>
            </a:fld>
            <a:endParaRPr lang="it-IT"/>
          </a:p>
        </p:txBody>
      </p:sp>
    </p:spTree>
    <p:extLst>
      <p:ext uri="{BB962C8B-B14F-4D97-AF65-F5344CB8AC3E}">
        <p14:creationId xmlns:p14="http://schemas.microsoft.com/office/powerpoint/2010/main" val="1135087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888718-830F-4C43-93D7-0CE82D359A9F}" type="datetimeFigureOut">
              <a:rPr lang="en-US" smtClean="0"/>
              <a:t>7/4/2024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F9820F-9C41-634A-93E7-72A1B94F7F88}" type="slidenum">
              <a:rPr lang="en-US" smtClean="0"/>
              <a:t>‹#›</a:t>
            </a:fld>
            <a:endParaRPr lang="en-US"/>
          </a:p>
        </p:txBody>
      </p:sp>
    </p:spTree>
    <p:extLst>
      <p:ext uri="{BB962C8B-B14F-4D97-AF65-F5344CB8AC3E}">
        <p14:creationId xmlns:p14="http://schemas.microsoft.com/office/powerpoint/2010/main" val="1558570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F9820F-9C41-634A-93E7-72A1B94F7F88}" type="slidenum">
              <a:rPr lang="en-US" smtClean="0"/>
              <a:t>1</a:t>
            </a:fld>
            <a:endParaRPr lang="en-US"/>
          </a:p>
        </p:txBody>
      </p:sp>
    </p:spTree>
    <p:extLst>
      <p:ext uri="{BB962C8B-B14F-4D97-AF65-F5344CB8AC3E}">
        <p14:creationId xmlns:p14="http://schemas.microsoft.com/office/powerpoint/2010/main" val="2772196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F9820F-9C41-634A-93E7-72A1B94F7F88}" type="slidenum">
              <a:rPr lang="en-US" smtClean="0"/>
              <a:t>2</a:t>
            </a:fld>
            <a:endParaRPr lang="en-US"/>
          </a:p>
        </p:txBody>
      </p:sp>
    </p:spTree>
    <p:extLst>
      <p:ext uri="{BB962C8B-B14F-4D97-AF65-F5344CB8AC3E}">
        <p14:creationId xmlns:p14="http://schemas.microsoft.com/office/powerpoint/2010/main" val="202273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F9820F-9C41-634A-93E7-72A1B94F7F88}" type="slidenum">
              <a:rPr lang="en-US" smtClean="0"/>
              <a:t>12</a:t>
            </a:fld>
            <a:endParaRPr lang="en-US"/>
          </a:p>
        </p:txBody>
      </p:sp>
    </p:spTree>
    <p:extLst>
      <p:ext uri="{BB962C8B-B14F-4D97-AF65-F5344CB8AC3E}">
        <p14:creationId xmlns:p14="http://schemas.microsoft.com/office/powerpoint/2010/main" val="1749217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B1844-0F09-B344-81E8-9EB7A594E50D}"/>
              </a:ext>
            </a:extLst>
          </p:cNvPr>
          <p:cNvSpPr>
            <a:spLocks noGrp="1"/>
          </p:cNvSpPr>
          <p:nvPr>
            <p:ph type="ctrTitle"/>
          </p:nvPr>
        </p:nvSpPr>
        <p:spPr>
          <a:xfrm>
            <a:off x="1524000" y="1891144"/>
            <a:ext cx="9144000" cy="2055237"/>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C81C0C-C7AD-C041-B463-6E8D8309A088}"/>
              </a:ext>
            </a:extLst>
          </p:cNvPr>
          <p:cNvSpPr>
            <a:spLocks noGrp="1"/>
          </p:cNvSpPr>
          <p:nvPr>
            <p:ph type="subTitle" idx="1"/>
          </p:nvPr>
        </p:nvSpPr>
        <p:spPr>
          <a:xfrm>
            <a:off x="1524000" y="410080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213753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FC0EB-4256-1D4B-857B-6E6C84733DDC}"/>
              </a:ext>
            </a:extLst>
          </p:cNvPr>
          <p:cNvSpPr>
            <a:spLocks noGrp="1"/>
          </p:cNvSpPr>
          <p:nvPr>
            <p:ph type="title"/>
          </p:nvPr>
        </p:nvSpPr>
        <p:spPr>
          <a:xfrm>
            <a:off x="838200" y="1537854"/>
            <a:ext cx="10515600" cy="997528"/>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DF7A5A-C5C4-9A4E-8516-7CC0DF0EA099}"/>
              </a:ext>
            </a:extLst>
          </p:cNvPr>
          <p:cNvSpPr>
            <a:spLocks noGrp="1"/>
          </p:cNvSpPr>
          <p:nvPr>
            <p:ph type="body" orient="vert" idx="1"/>
          </p:nvPr>
        </p:nvSpPr>
        <p:spPr>
          <a:xfrm>
            <a:off x="838200" y="2743200"/>
            <a:ext cx="10515600" cy="30706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613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2CDAE-BEA8-2B4D-BEDB-EE4A566C719F}"/>
              </a:ext>
            </a:extLst>
          </p:cNvPr>
          <p:cNvSpPr>
            <a:spLocks noGrp="1"/>
          </p:cNvSpPr>
          <p:nvPr>
            <p:ph type="title" orient="vert"/>
          </p:nvPr>
        </p:nvSpPr>
        <p:spPr>
          <a:xfrm>
            <a:off x="8724899" y="1475509"/>
            <a:ext cx="2788227" cy="4405746"/>
          </a:xfrm>
          <a:prstGeom prst="rect">
            <a:avLst/>
          </a:prstGeo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8692993-FA60-7243-82A8-2CA1D41BC90E}"/>
              </a:ext>
            </a:extLst>
          </p:cNvPr>
          <p:cNvSpPr>
            <a:spLocks noGrp="1"/>
          </p:cNvSpPr>
          <p:nvPr>
            <p:ph type="body" orient="vert" idx="1"/>
          </p:nvPr>
        </p:nvSpPr>
        <p:spPr>
          <a:xfrm>
            <a:off x="838200" y="1475509"/>
            <a:ext cx="7734300" cy="44057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7060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65FC1-9B3B-9E42-A367-0B522F3DEB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81F9D7-C595-F149-A3CB-D8D36B69D2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FD9A5F-D221-0146-9D23-0DC589366EDC}"/>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5" name="Footer Placeholder 4">
            <a:extLst>
              <a:ext uri="{FF2B5EF4-FFF2-40B4-BE49-F238E27FC236}">
                <a16:creationId xmlns:a16="http://schemas.microsoft.com/office/drawing/2014/main" id="{D36486D0-6821-CA49-ADB1-BC198A49D03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9C26D5F-2F52-6844-89D2-8CD9C2CAC38C}"/>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465198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632FA-FAFB-CD47-8C2F-3A54E0A246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6A162A-DCE5-E440-8E34-F2B81D5109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71A34E-1FBF-3746-8A6C-60070C36D33A}"/>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5" name="Footer Placeholder 4">
            <a:extLst>
              <a:ext uri="{FF2B5EF4-FFF2-40B4-BE49-F238E27FC236}">
                <a16:creationId xmlns:a16="http://schemas.microsoft.com/office/drawing/2014/main" id="{F0A980DD-F126-2942-8D0A-9E1D1FA2464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E7AF95C-16B7-5C4E-AA91-D98760E8FBDD}"/>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3016443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B760-F784-CB4A-9D91-F40EFC79CE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6C8B85-A0E2-7D46-8B21-46CA969C29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48CD12-418D-584E-AE16-4061848A81E1}"/>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5" name="Footer Placeholder 4">
            <a:extLst>
              <a:ext uri="{FF2B5EF4-FFF2-40B4-BE49-F238E27FC236}">
                <a16:creationId xmlns:a16="http://schemas.microsoft.com/office/drawing/2014/main" id="{73698982-0C79-4E4E-BA16-C6C255691A3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D249606-D252-3342-9EF3-BCFDF65C2B8A}"/>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2370885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83AA4-8DD3-504B-8022-35E0B046AE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9FEB7-AFBE-384B-A9F9-7FAF098296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3DCFC9-2F13-0546-949F-FBC5F39F83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1E71B6-451E-F24C-A710-7ED2E2A86524}"/>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6" name="Footer Placeholder 5">
            <a:extLst>
              <a:ext uri="{FF2B5EF4-FFF2-40B4-BE49-F238E27FC236}">
                <a16:creationId xmlns:a16="http://schemas.microsoft.com/office/drawing/2014/main" id="{FA483DCC-D308-2D4A-ADAD-88DBD2EF597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DC0EA25-9E8E-A840-92DD-CB2CF9FE04B0}"/>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2543416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B2CB0-57D2-2948-AFB5-8B54E7EF41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275D89-DAE3-F64C-B793-1C8590EFF2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98F4D-EF45-D74E-8C3D-E2C0398F45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3BB8C4-5E89-5F4E-9E81-10C9781A7C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90DA03-996B-3C49-A658-48A5FF9C7E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EC591B-5CE7-344A-8B4B-57955A8172CA}"/>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8" name="Footer Placeholder 7">
            <a:extLst>
              <a:ext uri="{FF2B5EF4-FFF2-40B4-BE49-F238E27FC236}">
                <a16:creationId xmlns:a16="http://schemas.microsoft.com/office/drawing/2014/main" id="{6ABD9D58-AD14-FD4E-B0F7-C3A09DEE819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7FDB443-84E0-C548-834F-DE27806454DE}"/>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1716621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E9CA-6314-064E-8C62-739E590E55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1E2BAD-F458-0C41-A21F-F4A1132A17A6}"/>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4" name="Footer Placeholder 3">
            <a:extLst>
              <a:ext uri="{FF2B5EF4-FFF2-40B4-BE49-F238E27FC236}">
                <a16:creationId xmlns:a16="http://schemas.microsoft.com/office/drawing/2014/main" id="{5C57DF08-6601-2C46-AE3E-848052D340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9505A1F-2626-D64C-9E76-10E0628BD83C}"/>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1527148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E6229D-EF69-E842-ACF0-DD84E1B6AAC2}"/>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3" name="Footer Placeholder 2">
            <a:extLst>
              <a:ext uri="{FF2B5EF4-FFF2-40B4-BE49-F238E27FC236}">
                <a16:creationId xmlns:a16="http://schemas.microsoft.com/office/drawing/2014/main" id="{ACCA7DEC-7AD3-8744-B483-CF67341B1F6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627AA2F0-6208-BB40-AC64-7E74D065C038}"/>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1507294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54DBA-A976-5F4B-A61F-DA85083728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987BD1-3B34-954F-AEA2-8322699D24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F613C8-3A2A-364E-B788-07F152130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C54920-23BA-6F4C-B0E2-9ABB4D170515}"/>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6" name="Footer Placeholder 5">
            <a:extLst>
              <a:ext uri="{FF2B5EF4-FFF2-40B4-BE49-F238E27FC236}">
                <a16:creationId xmlns:a16="http://schemas.microsoft.com/office/drawing/2014/main" id="{B780E5CF-5000-9549-A6E6-B8C352A6816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6DDC1C5-D4BC-DD4E-96BF-91334EC67400}"/>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1381501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C0BD9-0273-1D4D-9D67-56E12331E729}"/>
              </a:ext>
            </a:extLst>
          </p:cNvPr>
          <p:cNvSpPr>
            <a:spLocks noGrp="1"/>
          </p:cNvSpPr>
          <p:nvPr>
            <p:ph type="title"/>
          </p:nvPr>
        </p:nvSpPr>
        <p:spPr>
          <a:xfrm>
            <a:off x="838200" y="1530346"/>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23DE142-60A1-4F4F-BCF7-8389697F8511}"/>
              </a:ext>
            </a:extLst>
          </p:cNvPr>
          <p:cNvSpPr>
            <a:spLocks noGrp="1"/>
          </p:cNvSpPr>
          <p:nvPr>
            <p:ph idx="1"/>
          </p:nvPr>
        </p:nvSpPr>
        <p:spPr>
          <a:xfrm>
            <a:off x="838200" y="3096491"/>
            <a:ext cx="10515600" cy="27639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E62F7-4B9A-AE4C-8F00-9D057858A1C7}"/>
              </a:ext>
            </a:extLst>
          </p:cNvPr>
          <p:cNvSpPr>
            <a:spLocks noGrp="1"/>
          </p:cNvSpPr>
          <p:nvPr>
            <p:ph type="dt" sz="half" idx="10"/>
          </p:nvPr>
        </p:nvSpPr>
        <p:spPr>
          <a:xfrm>
            <a:off x="838200" y="6356350"/>
            <a:ext cx="2743200" cy="365125"/>
          </a:xfrm>
          <a:prstGeom prst="rect">
            <a:avLst/>
          </a:prstGeom>
        </p:spPr>
        <p:txBody>
          <a:bodyPr/>
          <a:lstStyle/>
          <a:p>
            <a:fld id="{E32132C6-7433-E94C-9BEF-FC8E0A682A0E}" type="datetimeFigureOut">
              <a:rPr lang="en-US" smtClean="0"/>
              <a:t>7/4/2024</a:t>
            </a:fld>
            <a:endParaRPr lang="en-US"/>
          </a:p>
        </p:txBody>
      </p:sp>
      <p:sp>
        <p:nvSpPr>
          <p:cNvPr id="5" name="Footer Placeholder 4">
            <a:extLst>
              <a:ext uri="{FF2B5EF4-FFF2-40B4-BE49-F238E27FC236}">
                <a16:creationId xmlns:a16="http://schemas.microsoft.com/office/drawing/2014/main" id="{1FA78CDB-4A45-AA4D-8B63-208E4757B72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61F5072-CA5E-604D-B856-0FA30F249201}"/>
              </a:ext>
            </a:extLst>
          </p:cNvPr>
          <p:cNvSpPr>
            <a:spLocks noGrp="1"/>
          </p:cNvSpPr>
          <p:nvPr>
            <p:ph type="sldNum" sz="quarter" idx="12"/>
          </p:nvPr>
        </p:nvSpPr>
        <p:spPr>
          <a:xfrm>
            <a:off x="8610600" y="6356350"/>
            <a:ext cx="2743200" cy="365125"/>
          </a:xfrm>
          <a:prstGeom prst="rect">
            <a:avLst/>
          </a:prstGeom>
        </p:spPr>
        <p:txBody>
          <a:bodyPr/>
          <a:lstStyle/>
          <a:p>
            <a:fld id="{C257A528-9B35-BE46-A5B0-931D0E7A13F3}" type="slidenum">
              <a:rPr lang="en-US" smtClean="0"/>
              <a:t>‹#›</a:t>
            </a:fld>
            <a:endParaRPr lang="en-US"/>
          </a:p>
        </p:txBody>
      </p:sp>
    </p:spTree>
    <p:extLst>
      <p:ext uri="{BB962C8B-B14F-4D97-AF65-F5344CB8AC3E}">
        <p14:creationId xmlns:p14="http://schemas.microsoft.com/office/powerpoint/2010/main" val="21016047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F5BBA-D403-824A-A6ED-456FCF1737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6ED4E8-CFF5-8747-BB24-CAE7BD3F10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7B477E-F06F-0048-832B-AABAC9AACE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C643A-02F3-6748-96AB-CC488D068FB8}"/>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6" name="Footer Placeholder 5">
            <a:extLst>
              <a:ext uri="{FF2B5EF4-FFF2-40B4-BE49-F238E27FC236}">
                <a16:creationId xmlns:a16="http://schemas.microsoft.com/office/drawing/2014/main" id="{A6F931D7-B205-4042-A008-7F0D62CCF44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32C6E19-045C-9447-ACF4-3E901CFEC5E7}"/>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3822395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6E69-9839-4547-AB0F-547DFFFAD6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BD82BC-FCA4-BB48-83FE-AAAD358A74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26BA05-6348-FF4E-8945-D31B60703B63}"/>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5" name="Footer Placeholder 4">
            <a:extLst>
              <a:ext uri="{FF2B5EF4-FFF2-40B4-BE49-F238E27FC236}">
                <a16:creationId xmlns:a16="http://schemas.microsoft.com/office/drawing/2014/main" id="{A26F69B1-0D16-4744-BD15-9B0C962AD41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3ED74E9-DCEC-214B-A537-250E515D99B4}"/>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38341543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5B54BD-76A2-CB44-A5F5-95E89AEC2A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C1714D-7E75-5849-A469-E8BAB4280A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E188C2-0F3C-B44F-83BD-BA942CDD9E81}"/>
              </a:ext>
            </a:extLst>
          </p:cNvPr>
          <p:cNvSpPr>
            <a:spLocks noGrp="1"/>
          </p:cNvSpPr>
          <p:nvPr>
            <p:ph type="dt" sz="half" idx="10"/>
          </p:nvPr>
        </p:nvSpPr>
        <p:spPr/>
        <p:txBody>
          <a:bodyPr/>
          <a:lstStyle/>
          <a:p>
            <a:fld id="{5420E464-09E1-D442-A94F-235CD21A761A}" type="datetimeFigureOut">
              <a:rPr lang="en-US" smtClean="0"/>
              <a:t>7/4/2024</a:t>
            </a:fld>
            <a:endParaRPr lang="en-US"/>
          </a:p>
        </p:txBody>
      </p:sp>
      <p:sp>
        <p:nvSpPr>
          <p:cNvPr id="5" name="Footer Placeholder 4">
            <a:extLst>
              <a:ext uri="{FF2B5EF4-FFF2-40B4-BE49-F238E27FC236}">
                <a16:creationId xmlns:a16="http://schemas.microsoft.com/office/drawing/2014/main" id="{C03B0F8E-259E-EE40-ACDD-2AF80E1BB72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7C38C68-F2B4-6A47-9DE0-2E05D51204B4}"/>
              </a:ext>
            </a:extLst>
          </p:cNvPr>
          <p:cNvSpPr>
            <a:spLocks noGrp="1"/>
          </p:cNvSpPr>
          <p:nvPr>
            <p:ph type="sldNum" sz="quarter" idx="12"/>
          </p:nvPr>
        </p:nvSpPr>
        <p:spPr/>
        <p:txBody>
          <a:bodyPr/>
          <a:lstStyle/>
          <a:p>
            <a:fld id="{99F051E3-D2A4-C040-8F08-F7E1C7BF2459}" type="slidenum">
              <a:rPr lang="en-US" smtClean="0"/>
              <a:t>‹#›</a:t>
            </a:fld>
            <a:endParaRPr lang="en-US"/>
          </a:p>
        </p:txBody>
      </p:sp>
    </p:spTree>
    <p:extLst>
      <p:ext uri="{BB962C8B-B14F-4D97-AF65-F5344CB8AC3E}">
        <p14:creationId xmlns:p14="http://schemas.microsoft.com/office/powerpoint/2010/main" val="28698795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3286C-EA31-7B4A-BAE3-1C2AB8F852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ABC5E1-3D47-7848-B4CB-40A49FACF1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C14282-40DB-4E4B-B060-BEB3BD1E44EC}"/>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5" name="Footer Placeholder 4">
            <a:extLst>
              <a:ext uri="{FF2B5EF4-FFF2-40B4-BE49-F238E27FC236}">
                <a16:creationId xmlns:a16="http://schemas.microsoft.com/office/drawing/2014/main" id="{B954328B-A069-6B44-A1F2-177AFBBE4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B6547-CEF7-9145-8C02-2E6646BF5524}"/>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4270084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1A37-6881-8D44-B77F-185D0E1286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43AE3-10F4-7F40-BF18-4A57DADA71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7AD302-C21E-344A-9256-D04C70CC6EFE}"/>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5" name="Footer Placeholder 4">
            <a:extLst>
              <a:ext uri="{FF2B5EF4-FFF2-40B4-BE49-F238E27FC236}">
                <a16:creationId xmlns:a16="http://schemas.microsoft.com/office/drawing/2014/main" id="{AE635A47-0860-2C45-93D3-54B8D6E52F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EFAE3-32B5-4B48-9174-B56A82347A09}"/>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37626372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9259C-F54F-B441-B037-A1D83BD15854}"/>
              </a:ext>
            </a:extLst>
          </p:cNvPr>
          <p:cNvSpPr>
            <a:spLocks noGrp="1"/>
          </p:cNvSpPr>
          <p:nvPr>
            <p:ph type="title"/>
          </p:nvPr>
        </p:nvSpPr>
        <p:spPr>
          <a:xfrm>
            <a:off x="1080654" y="1709738"/>
            <a:ext cx="1026679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3563F6-C3F6-6846-A59A-79BE2F71A96D}"/>
              </a:ext>
            </a:extLst>
          </p:cNvPr>
          <p:cNvSpPr>
            <a:spLocks noGrp="1"/>
          </p:cNvSpPr>
          <p:nvPr>
            <p:ph type="body" idx="1"/>
          </p:nvPr>
        </p:nvSpPr>
        <p:spPr>
          <a:xfrm>
            <a:off x="1080654" y="4589463"/>
            <a:ext cx="1026679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03628-5BAD-4F47-83FE-AE9A65D7D80A}"/>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5" name="Footer Placeholder 4">
            <a:extLst>
              <a:ext uri="{FF2B5EF4-FFF2-40B4-BE49-F238E27FC236}">
                <a16:creationId xmlns:a16="http://schemas.microsoft.com/office/drawing/2014/main" id="{F189696B-8B19-1640-9863-DF5F28B9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F80088-45B3-404C-AED4-C4745D8CFC52}"/>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38449463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F135-8273-6A4A-A5D2-72DD09D69FAF}"/>
              </a:ext>
            </a:extLst>
          </p:cNvPr>
          <p:cNvSpPr>
            <a:spLocks noGrp="1"/>
          </p:cNvSpPr>
          <p:nvPr>
            <p:ph type="title"/>
          </p:nvPr>
        </p:nvSpPr>
        <p:spPr>
          <a:xfrm>
            <a:off x="1039090" y="320675"/>
            <a:ext cx="1031471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A9E35A14-6B17-A348-B886-768DCF8FA276}"/>
              </a:ext>
            </a:extLst>
          </p:cNvPr>
          <p:cNvSpPr>
            <a:spLocks noGrp="1"/>
          </p:cNvSpPr>
          <p:nvPr>
            <p:ph sz="half" idx="1"/>
          </p:nvPr>
        </p:nvSpPr>
        <p:spPr>
          <a:xfrm>
            <a:off x="1039090" y="1825625"/>
            <a:ext cx="498071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6E8E0D-663E-384F-9060-BA9CE0A936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074195-3EB3-3247-ACE5-0F797F7D2AFE}"/>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6" name="Footer Placeholder 5">
            <a:extLst>
              <a:ext uri="{FF2B5EF4-FFF2-40B4-BE49-F238E27FC236}">
                <a16:creationId xmlns:a16="http://schemas.microsoft.com/office/drawing/2014/main" id="{2ED41492-8E18-9943-AC6F-FBB3B84E43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0A225D-F2AA-2240-8BED-F72AE11BC4B1}"/>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27608972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08E54-7F5B-F14C-B51B-EFBA68A0DA5D}"/>
              </a:ext>
            </a:extLst>
          </p:cNvPr>
          <p:cNvSpPr>
            <a:spLocks noGrp="1"/>
          </p:cNvSpPr>
          <p:nvPr>
            <p:ph type="title"/>
          </p:nvPr>
        </p:nvSpPr>
        <p:spPr>
          <a:xfrm>
            <a:off x="1059872" y="365125"/>
            <a:ext cx="1029551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0C113F-B31E-1D44-9002-C58ECAA6D8EA}"/>
              </a:ext>
            </a:extLst>
          </p:cNvPr>
          <p:cNvSpPr>
            <a:spLocks noGrp="1"/>
          </p:cNvSpPr>
          <p:nvPr>
            <p:ph type="body" idx="1"/>
          </p:nvPr>
        </p:nvSpPr>
        <p:spPr>
          <a:xfrm>
            <a:off x="1059873" y="1681163"/>
            <a:ext cx="4937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ADD007-AD7D-9946-8C8B-02CE5D857A54}"/>
              </a:ext>
            </a:extLst>
          </p:cNvPr>
          <p:cNvSpPr>
            <a:spLocks noGrp="1"/>
          </p:cNvSpPr>
          <p:nvPr>
            <p:ph sz="half" idx="2"/>
          </p:nvPr>
        </p:nvSpPr>
        <p:spPr>
          <a:xfrm>
            <a:off x="1059873" y="2505075"/>
            <a:ext cx="4937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DC196D-B3F2-FD40-A1AF-3D6D560A48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FAE781-CA3C-B044-9ADF-5BBC506297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0CF34C-4473-5D45-97D7-D56862B72B7F}"/>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8" name="Footer Placeholder 7">
            <a:extLst>
              <a:ext uri="{FF2B5EF4-FFF2-40B4-BE49-F238E27FC236}">
                <a16:creationId xmlns:a16="http://schemas.microsoft.com/office/drawing/2014/main" id="{C126CD7E-19AF-A544-A054-9FCD611436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454B78-95F3-1746-A3DC-EEA8E1974C64}"/>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31400714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959C2-6CD4-754E-82B3-C050B20670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01FC98-2579-F84E-ACF9-A4DE23E6A168}"/>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4" name="Footer Placeholder 3">
            <a:extLst>
              <a:ext uri="{FF2B5EF4-FFF2-40B4-BE49-F238E27FC236}">
                <a16:creationId xmlns:a16="http://schemas.microsoft.com/office/drawing/2014/main" id="{23D1AD17-0C7F-4D49-8BEC-B652877A10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AA5353-0994-4E40-BA1A-C1E4224CD89A}"/>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36530129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C6A37C-5830-EF4B-AAA8-5BA1ED56A720}"/>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3" name="Footer Placeholder 2">
            <a:extLst>
              <a:ext uri="{FF2B5EF4-FFF2-40B4-BE49-F238E27FC236}">
                <a16:creationId xmlns:a16="http://schemas.microsoft.com/office/drawing/2014/main" id="{FEE6156A-F98D-104E-AAA3-6A21415861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631355-276F-224D-BE63-0A24841777FA}"/>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2125852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34440-9B2C-CB4A-87E5-E3CE02C6771C}"/>
              </a:ext>
            </a:extLst>
          </p:cNvPr>
          <p:cNvSpPr>
            <a:spLocks noGrp="1"/>
          </p:cNvSpPr>
          <p:nvPr>
            <p:ph type="title"/>
          </p:nvPr>
        </p:nvSpPr>
        <p:spPr>
          <a:xfrm>
            <a:off x="831850" y="1587069"/>
            <a:ext cx="10515600" cy="2733675"/>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AA8368-60A5-5849-9571-2A33A0D8F2C4}"/>
              </a:ext>
            </a:extLst>
          </p:cNvPr>
          <p:cNvSpPr>
            <a:spLocks noGrp="1"/>
          </p:cNvSpPr>
          <p:nvPr>
            <p:ph type="body" idx="1"/>
          </p:nvPr>
        </p:nvSpPr>
        <p:spPr>
          <a:xfrm>
            <a:off x="831850" y="4488873"/>
            <a:ext cx="10515600" cy="13300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142084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3C19-BF48-DB4E-9D20-C95EBBF4E78E}"/>
              </a:ext>
            </a:extLst>
          </p:cNvPr>
          <p:cNvSpPr>
            <a:spLocks noGrp="1"/>
          </p:cNvSpPr>
          <p:nvPr>
            <p:ph type="title"/>
          </p:nvPr>
        </p:nvSpPr>
        <p:spPr>
          <a:xfrm>
            <a:off x="1018309" y="457200"/>
            <a:ext cx="375371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3E7B37-8FB8-B442-A99B-6B4C22D62D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A985F5-7880-6A4F-B430-A921D9172FA2}"/>
              </a:ext>
            </a:extLst>
          </p:cNvPr>
          <p:cNvSpPr>
            <a:spLocks noGrp="1"/>
          </p:cNvSpPr>
          <p:nvPr>
            <p:ph type="body" sz="half" idx="2"/>
          </p:nvPr>
        </p:nvSpPr>
        <p:spPr>
          <a:xfrm>
            <a:off x="1018309" y="2057400"/>
            <a:ext cx="375371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4CDA08-870B-384E-97A9-D2BA9493DFC0}"/>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6" name="Footer Placeholder 5">
            <a:extLst>
              <a:ext uri="{FF2B5EF4-FFF2-40B4-BE49-F238E27FC236}">
                <a16:creationId xmlns:a16="http://schemas.microsoft.com/office/drawing/2014/main" id="{19EB7AA3-7570-D84A-BFB9-988A40DEFB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451EDE-07A1-AC47-906A-E1C77E21F547}"/>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31972464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D155B-9BB9-A743-BDE1-810C64402B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2715EA-7653-7645-8667-4EEF67D4DC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880B43-B04A-B44E-A192-26739D306A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BA059E-3A4A-6047-A427-20CB97013AB3}"/>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6" name="Footer Placeholder 5">
            <a:extLst>
              <a:ext uri="{FF2B5EF4-FFF2-40B4-BE49-F238E27FC236}">
                <a16:creationId xmlns:a16="http://schemas.microsoft.com/office/drawing/2014/main" id="{F0642C49-CC03-B347-A115-079126D66A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8A56C0-3198-8D45-A2EB-32DD8E7FF2B6}"/>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6012560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D529E-C9F5-1B4B-9E20-F17B503481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14BD4B-9049-E444-ADD4-E4AEEB465E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9571A-0A4A-0744-8D97-398A66055DF5}"/>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5" name="Footer Placeholder 4">
            <a:extLst>
              <a:ext uri="{FF2B5EF4-FFF2-40B4-BE49-F238E27FC236}">
                <a16:creationId xmlns:a16="http://schemas.microsoft.com/office/drawing/2014/main" id="{27825EE9-520E-8148-8091-36BA2EF00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B51A65-F5EA-3042-91F1-ED54B8F27999}"/>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15385432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F192C8-C6E1-7A40-B175-B78D1726CD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944FBD-25EA-3148-8600-B8918D985B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F91AF2-6267-904F-BF74-102B85CB781F}"/>
              </a:ext>
            </a:extLst>
          </p:cNvPr>
          <p:cNvSpPr>
            <a:spLocks noGrp="1"/>
          </p:cNvSpPr>
          <p:nvPr>
            <p:ph type="dt" sz="half" idx="10"/>
          </p:nvPr>
        </p:nvSpPr>
        <p:spPr/>
        <p:txBody>
          <a:bodyPr/>
          <a:lstStyle/>
          <a:p>
            <a:fld id="{C5E37383-6975-354C-9327-2C7084B1573E}" type="datetimeFigureOut">
              <a:rPr lang="en-US" smtClean="0"/>
              <a:t>7/4/2024</a:t>
            </a:fld>
            <a:endParaRPr lang="en-US"/>
          </a:p>
        </p:txBody>
      </p:sp>
      <p:sp>
        <p:nvSpPr>
          <p:cNvPr id="5" name="Footer Placeholder 4">
            <a:extLst>
              <a:ext uri="{FF2B5EF4-FFF2-40B4-BE49-F238E27FC236}">
                <a16:creationId xmlns:a16="http://schemas.microsoft.com/office/drawing/2014/main" id="{ACD7BD4A-BF22-CB4A-B976-CF5701E070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8B1A9-65DF-3D48-906A-510567958E5C}"/>
              </a:ext>
            </a:extLst>
          </p:cNvPr>
          <p:cNvSpPr>
            <a:spLocks noGrp="1"/>
          </p:cNvSpPr>
          <p:nvPr>
            <p:ph type="sldNum" sz="quarter" idx="12"/>
          </p:nvPr>
        </p:nvSpPr>
        <p:spPr/>
        <p:txBody>
          <a:bodyPr/>
          <a:lstStyle/>
          <a:p>
            <a:fld id="{494AB149-7519-8247-91A4-0336A1E6103D}" type="slidenum">
              <a:rPr lang="en-US" smtClean="0"/>
              <a:t>‹#›</a:t>
            </a:fld>
            <a:endParaRPr lang="en-US"/>
          </a:p>
        </p:txBody>
      </p:sp>
    </p:spTree>
    <p:extLst>
      <p:ext uri="{BB962C8B-B14F-4D97-AF65-F5344CB8AC3E}">
        <p14:creationId xmlns:p14="http://schemas.microsoft.com/office/powerpoint/2010/main" val="25928694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EC58-4277-F24C-A298-7C2C23BFE9E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4FF975-8DBD-8E4C-A23E-E147CCAA6A7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B847FB-CA26-3B48-8FF0-B8C3ED5AC635}"/>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5" name="Footer Placeholder 4">
            <a:extLst>
              <a:ext uri="{FF2B5EF4-FFF2-40B4-BE49-F238E27FC236}">
                <a16:creationId xmlns:a16="http://schemas.microsoft.com/office/drawing/2014/main" id="{8B476C9A-1D60-2F40-82BA-98EA2CF132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7BE200-BB99-8044-AE2D-9C0C8BB4E5B2}"/>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35034044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6E80D-FA8C-0141-BAC4-8F297B4C5A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7938FD9-B6FE-CE4F-A86A-E1BB67D2AE73}"/>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354D53-BAB7-9445-9889-36F08C060EE4}"/>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5" name="Footer Placeholder 4">
            <a:extLst>
              <a:ext uri="{FF2B5EF4-FFF2-40B4-BE49-F238E27FC236}">
                <a16:creationId xmlns:a16="http://schemas.microsoft.com/office/drawing/2014/main" id="{E4CF2338-C464-0345-ACE7-05666E90D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FB312B-D07C-0247-8B81-40C86CA48884}"/>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27750623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4A097-DA9C-2148-AC43-4296097358E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E03421-711C-C34B-8DB4-5A2626FAD46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DC1BED-C87A-8E43-8CD2-A18A7D1BFBFD}"/>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5" name="Footer Placeholder 4">
            <a:extLst>
              <a:ext uri="{FF2B5EF4-FFF2-40B4-BE49-F238E27FC236}">
                <a16:creationId xmlns:a16="http://schemas.microsoft.com/office/drawing/2014/main" id="{7A9777DD-80D8-294D-B070-B05AC717F2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EE09FE-AA19-A34C-8D0F-94F010D1E207}"/>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9330500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7B8F-0FD0-0B40-8F68-EA7904970C1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F41BB3A7-9A22-8543-9C6D-FDB9A8CDC7E3}"/>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25B09F-9A88-F846-914D-1C0ED764B338}"/>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BBAAA9-41CE-414D-8EF1-DD19F4862269}"/>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6" name="Footer Placeholder 5">
            <a:extLst>
              <a:ext uri="{FF2B5EF4-FFF2-40B4-BE49-F238E27FC236}">
                <a16:creationId xmlns:a16="http://schemas.microsoft.com/office/drawing/2014/main" id="{AFC5F508-9C8B-F348-B394-38FF29DAAE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2C5136-5322-3F4B-A761-CA8AFA335427}"/>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15733267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9CC51-D29E-8C42-AE71-1C50A0C0FCB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88F1D50D-7587-A349-9F44-4968199247B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B554EA-59C1-8C48-AF7D-AD11C9109BC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E35F2D-BD90-F845-86DD-8735237392A2}"/>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435463-24FD-DF48-895B-4D44054FBF55}"/>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BE04E2-790B-5941-9738-B72A959B794F}"/>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8" name="Footer Placeholder 7">
            <a:extLst>
              <a:ext uri="{FF2B5EF4-FFF2-40B4-BE49-F238E27FC236}">
                <a16:creationId xmlns:a16="http://schemas.microsoft.com/office/drawing/2014/main" id="{834DD128-3839-D349-B51B-87B8CEEA42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CC4C51-DC0E-5143-8696-0E4F18A9D1BD}"/>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40634963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1E59A-1BDA-894E-B5EF-7D609BB348A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E75167FF-5DEC-E543-B4E9-D499B4100A6C}"/>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4" name="Footer Placeholder 3">
            <a:extLst>
              <a:ext uri="{FF2B5EF4-FFF2-40B4-BE49-F238E27FC236}">
                <a16:creationId xmlns:a16="http://schemas.microsoft.com/office/drawing/2014/main" id="{709B2E7B-D33B-154C-81A1-537F965195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779766-D2FC-9744-B927-73DD6F11070B}"/>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138711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45CF4-E650-754A-A6F6-055C0F3088BF}"/>
              </a:ext>
            </a:extLst>
          </p:cNvPr>
          <p:cNvSpPr>
            <a:spLocks noGrp="1"/>
          </p:cNvSpPr>
          <p:nvPr>
            <p:ph type="title"/>
          </p:nvPr>
        </p:nvSpPr>
        <p:spPr>
          <a:xfrm>
            <a:off x="838200" y="1870364"/>
            <a:ext cx="10515600" cy="110901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30B01FD-CD82-1F46-B98A-6CDC72CC046F}"/>
              </a:ext>
            </a:extLst>
          </p:cNvPr>
          <p:cNvSpPr>
            <a:spLocks noGrp="1"/>
          </p:cNvSpPr>
          <p:nvPr>
            <p:ph sz="half" idx="1"/>
          </p:nvPr>
        </p:nvSpPr>
        <p:spPr>
          <a:xfrm>
            <a:off x="838200" y="3219161"/>
            <a:ext cx="5181600" cy="2599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55B78F-18D4-1146-A149-1EB48018A22C}"/>
              </a:ext>
            </a:extLst>
          </p:cNvPr>
          <p:cNvSpPr>
            <a:spLocks noGrp="1"/>
          </p:cNvSpPr>
          <p:nvPr>
            <p:ph sz="half" idx="2"/>
          </p:nvPr>
        </p:nvSpPr>
        <p:spPr>
          <a:xfrm>
            <a:off x="6172200" y="3219161"/>
            <a:ext cx="5181600" cy="25997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937202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1239D-9BF6-6F40-92FE-D1D7A36659C3}"/>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3" name="Footer Placeholder 2">
            <a:extLst>
              <a:ext uri="{FF2B5EF4-FFF2-40B4-BE49-F238E27FC236}">
                <a16:creationId xmlns:a16="http://schemas.microsoft.com/office/drawing/2014/main" id="{AF9049A7-DB39-EB47-93F2-A0BC33F0E0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9BFE6C-C7F1-5D49-AF03-4FFFD28600F7}"/>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36843442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6FFB7-212E-8145-B8A0-ED0A5ABBCF9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5FBB50-EBAC-9A4E-B4B9-AB3E1C0BEC8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ED3589-4A92-314E-99D9-035983E5429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0447B8-C5E7-CA4A-B415-3EF6E8A36CA6}"/>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6" name="Footer Placeholder 5">
            <a:extLst>
              <a:ext uri="{FF2B5EF4-FFF2-40B4-BE49-F238E27FC236}">
                <a16:creationId xmlns:a16="http://schemas.microsoft.com/office/drawing/2014/main" id="{73A86715-D5F4-6E43-B5DA-24DF54445C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771436-775C-D748-85AD-D1370066F6F7}"/>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10132048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EF8E6-C052-5B47-909C-C44255D922A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3C561-B6EE-8F41-A381-4E71B18302E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409579-B751-8240-B761-057657EC28E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36AE65-1FA5-BD46-BE02-1ABF07F2A55F}"/>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6" name="Footer Placeholder 5">
            <a:extLst>
              <a:ext uri="{FF2B5EF4-FFF2-40B4-BE49-F238E27FC236}">
                <a16:creationId xmlns:a16="http://schemas.microsoft.com/office/drawing/2014/main" id="{A545BDE3-3D5A-4B49-94FE-C13FDF0BAE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08713F-8369-A14E-A1DE-7397866B7196}"/>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386937699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8EA8B-2FC7-6747-9FF1-1637338A97C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A490FF-184B-6B4C-882A-F9E7DD207A85}"/>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7D45A3-A00E-7642-8973-8515C4ECCB90}"/>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5" name="Footer Placeholder 4">
            <a:extLst>
              <a:ext uri="{FF2B5EF4-FFF2-40B4-BE49-F238E27FC236}">
                <a16:creationId xmlns:a16="http://schemas.microsoft.com/office/drawing/2014/main" id="{A2AC73D2-7897-2343-9EFA-5BFE1D4BA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D9C20-431C-114E-AD8A-9AFCB60B7880}"/>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240980258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AADB2D-9C93-264C-904F-6C947452FD27}"/>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CA7FCB-EEB8-0F4B-997B-6C8613EF54C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9C1C5B-72F6-B347-B0F9-88035C307049}"/>
              </a:ext>
            </a:extLst>
          </p:cNvPr>
          <p:cNvSpPr>
            <a:spLocks noGrp="1"/>
          </p:cNvSpPr>
          <p:nvPr>
            <p:ph type="dt" sz="half" idx="10"/>
          </p:nvPr>
        </p:nvSpPr>
        <p:spPr/>
        <p:txBody>
          <a:bodyPr/>
          <a:lstStyle/>
          <a:p>
            <a:fld id="{6FE388EB-FF1F-BA4F-A045-13357AAE723B}" type="datetimeFigureOut">
              <a:rPr lang="en-US" smtClean="0"/>
              <a:t>7/4/2024</a:t>
            </a:fld>
            <a:endParaRPr lang="en-US"/>
          </a:p>
        </p:txBody>
      </p:sp>
      <p:sp>
        <p:nvSpPr>
          <p:cNvPr id="5" name="Footer Placeholder 4">
            <a:extLst>
              <a:ext uri="{FF2B5EF4-FFF2-40B4-BE49-F238E27FC236}">
                <a16:creationId xmlns:a16="http://schemas.microsoft.com/office/drawing/2014/main" id="{78FC908D-6450-3949-B3AE-6379DDCDF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83AF50-9CC7-E14C-BB66-6A3705BC1701}"/>
              </a:ext>
            </a:extLst>
          </p:cNvPr>
          <p:cNvSpPr>
            <a:spLocks noGrp="1"/>
          </p:cNvSpPr>
          <p:nvPr>
            <p:ph type="sldNum" sz="quarter" idx="12"/>
          </p:nvPr>
        </p:nvSpPr>
        <p:spPr/>
        <p:txBody>
          <a:bodyPr/>
          <a:lstStyle/>
          <a:p>
            <a:fld id="{1D9115E4-16F2-FE4E-888B-AC64883DF81D}" type="slidenum">
              <a:rPr lang="en-US" smtClean="0"/>
              <a:t>‹#›</a:t>
            </a:fld>
            <a:endParaRPr lang="en-US"/>
          </a:p>
        </p:txBody>
      </p:sp>
    </p:spTree>
    <p:extLst>
      <p:ext uri="{BB962C8B-B14F-4D97-AF65-F5344CB8AC3E}">
        <p14:creationId xmlns:p14="http://schemas.microsoft.com/office/powerpoint/2010/main" val="175686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5C44D-C4FF-4C4A-8CA1-FFFC8A59F426}"/>
              </a:ext>
            </a:extLst>
          </p:cNvPr>
          <p:cNvSpPr>
            <a:spLocks noGrp="1"/>
          </p:cNvSpPr>
          <p:nvPr>
            <p:ph type="title"/>
          </p:nvPr>
        </p:nvSpPr>
        <p:spPr>
          <a:xfrm>
            <a:off x="838200" y="1797052"/>
            <a:ext cx="10515600" cy="823912"/>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FA840680-5D89-4E4A-B277-AD65C81D9EB3}"/>
              </a:ext>
            </a:extLst>
          </p:cNvPr>
          <p:cNvSpPr>
            <a:spLocks noGrp="1"/>
          </p:cNvSpPr>
          <p:nvPr>
            <p:ph type="body" idx="1"/>
          </p:nvPr>
        </p:nvSpPr>
        <p:spPr>
          <a:xfrm>
            <a:off x="848159" y="278765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502A73-A3F8-2846-9583-48D0426B72EE}"/>
              </a:ext>
            </a:extLst>
          </p:cNvPr>
          <p:cNvSpPr>
            <a:spLocks noGrp="1"/>
          </p:cNvSpPr>
          <p:nvPr>
            <p:ph sz="half" idx="2"/>
          </p:nvPr>
        </p:nvSpPr>
        <p:spPr>
          <a:xfrm>
            <a:off x="839788" y="3821113"/>
            <a:ext cx="5157787" cy="19977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9D465D-7A11-0847-A3C5-902B785F0CEB}"/>
              </a:ext>
            </a:extLst>
          </p:cNvPr>
          <p:cNvSpPr>
            <a:spLocks noGrp="1"/>
          </p:cNvSpPr>
          <p:nvPr>
            <p:ph type="body" sz="quarter" idx="3"/>
          </p:nvPr>
        </p:nvSpPr>
        <p:spPr>
          <a:xfrm>
            <a:off x="6186055" y="278765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8EF95-E2FB-4C47-93A0-20870D0BBC3E}"/>
              </a:ext>
            </a:extLst>
          </p:cNvPr>
          <p:cNvSpPr>
            <a:spLocks noGrp="1"/>
          </p:cNvSpPr>
          <p:nvPr>
            <p:ph sz="quarter" idx="4"/>
          </p:nvPr>
        </p:nvSpPr>
        <p:spPr>
          <a:xfrm>
            <a:off x="6172200" y="3821113"/>
            <a:ext cx="5183188" cy="19977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14298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BC3C-18A5-2644-A00B-00124A18F71E}"/>
              </a:ext>
            </a:extLst>
          </p:cNvPr>
          <p:cNvSpPr>
            <a:spLocks noGrp="1"/>
          </p:cNvSpPr>
          <p:nvPr>
            <p:ph type="title"/>
          </p:nvPr>
        </p:nvSpPr>
        <p:spPr>
          <a:xfrm>
            <a:off x="838200" y="2083522"/>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455458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808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978A-12B0-B04F-9ED4-B22840230EE3}"/>
              </a:ext>
            </a:extLst>
          </p:cNvPr>
          <p:cNvSpPr>
            <a:spLocks noGrp="1"/>
          </p:cNvSpPr>
          <p:nvPr>
            <p:ph type="title"/>
          </p:nvPr>
        </p:nvSpPr>
        <p:spPr>
          <a:xfrm>
            <a:off x="839788" y="1782473"/>
            <a:ext cx="3932237" cy="981508"/>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0F93B2-69D3-674D-9E0C-D5938B2B96F6}"/>
              </a:ext>
            </a:extLst>
          </p:cNvPr>
          <p:cNvSpPr>
            <a:spLocks noGrp="1"/>
          </p:cNvSpPr>
          <p:nvPr>
            <p:ph idx="1"/>
          </p:nvPr>
        </p:nvSpPr>
        <p:spPr>
          <a:xfrm>
            <a:off x="5183188" y="1782473"/>
            <a:ext cx="6172200" cy="40370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CC1B96-A155-AF43-B413-61EB5AFBDE08}"/>
              </a:ext>
            </a:extLst>
          </p:cNvPr>
          <p:cNvSpPr>
            <a:spLocks noGrp="1"/>
          </p:cNvSpPr>
          <p:nvPr>
            <p:ph type="body" sz="half" idx="2"/>
          </p:nvPr>
        </p:nvSpPr>
        <p:spPr>
          <a:xfrm>
            <a:off x="839788" y="2930236"/>
            <a:ext cx="3932237" cy="28971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403344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30BB-9B93-9049-B4EA-B62F319BADB0}"/>
              </a:ext>
            </a:extLst>
          </p:cNvPr>
          <p:cNvSpPr>
            <a:spLocks noGrp="1"/>
          </p:cNvSpPr>
          <p:nvPr>
            <p:ph type="title"/>
          </p:nvPr>
        </p:nvSpPr>
        <p:spPr>
          <a:xfrm>
            <a:off x="839788" y="1808018"/>
            <a:ext cx="3932237" cy="957696"/>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8A9F07-AEC8-5F4F-ADF1-B69074B3074E}"/>
              </a:ext>
            </a:extLst>
          </p:cNvPr>
          <p:cNvSpPr>
            <a:spLocks noGrp="1"/>
          </p:cNvSpPr>
          <p:nvPr>
            <p:ph type="pic" idx="1"/>
          </p:nvPr>
        </p:nvSpPr>
        <p:spPr>
          <a:xfrm>
            <a:off x="5183188" y="1808018"/>
            <a:ext cx="6172200" cy="40530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D2DB9F-0654-2A49-B7D6-3708725453D3}"/>
              </a:ext>
            </a:extLst>
          </p:cNvPr>
          <p:cNvSpPr>
            <a:spLocks noGrp="1"/>
          </p:cNvSpPr>
          <p:nvPr>
            <p:ph type="body" sz="half" idx="2"/>
          </p:nvPr>
        </p:nvSpPr>
        <p:spPr>
          <a:xfrm>
            <a:off x="839788" y="3013364"/>
            <a:ext cx="3932237" cy="28556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430831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F041A8-A922-E840-B3A1-A7CAC192779D}"/>
              </a:ext>
            </a:extLst>
          </p:cNvPr>
          <p:cNvSpPr>
            <a:spLocks noGrp="1"/>
          </p:cNvSpPr>
          <p:nvPr>
            <p:ph type="body" idx="1"/>
          </p:nvPr>
        </p:nvSpPr>
        <p:spPr>
          <a:xfrm>
            <a:off x="838200" y="2889534"/>
            <a:ext cx="10515600" cy="29243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3">
            <a:extLst>
              <a:ext uri="{FF2B5EF4-FFF2-40B4-BE49-F238E27FC236}">
                <a16:creationId xmlns:a16="http://schemas.microsoft.com/office/drawing/2014/main" id="{96C59599-6696-5B47-8A0B-0BA6D5DFD4A5}"/>
              </a:ext>
            </a:extLst>
          </p:cNvPr>
          <p:cNvSpPr txBox="1">
            <a:spLocks noChangeArrowheads="1"/>
          </p:cNvSpPr>
          <p:nvPr userDrawn="1"/>
        </p:nvSpPr>
        <p:spPr>
          <a:xfrm>
            <a:off x="204931" y="5950383"/>
            <a:ext cx="7421996" cy="9076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it-IT" sz="1400" b="1" dirty="0">
                <a:solidFill>
                  <a:srgbClr val="002060"/>
                </a:solidFill>
                <a:latin typeface="Verdana" panose="020B0604030504040204" pitchFamily="34" charset="0"/>
              </a:rPr>
              <a:t>The module is implemented in the frame of the project Jean Monnet Module on Sustainable Development in the European Union: Jean Monnet interdisciplinary Module (project number: 101127599 — EU4Sustainability), Erasmus+ Jean Monnet Actions.</a:t>
            </a:r>
          </a:p>
        </p:txBody>
      </p:sp>
      <p:sp>
        <p:nvSpPr>
          <p:cNvPr id="15" name="Title Placeholder 14">
            <a:extLst>
              <a:ext uri="{FF2B5EF4-FFF2-40B4-BE49-F238E27FC236}">
                <a16:creationId xmlns:a16="http://schemas.microsoft.com/office/drawing/2014/main" id="{3DFB4071-FF6D-584B-9272-84695921AEF2}"/>
              </a:ext>
            </a:extLst>
          </p:cNvPr>
          <p:cNvSpPr>
            <a:spLocks noGrp="1"/>
          </p:cNvSpPr>
          <p:nvPr>
            <p:ph type="title"/>
          </p:nvPr>
        </p:nvSpPr>
        <p:spPr>
          <a:xfrm>
            <a:off x="838200" y="1433514"/>
            <a:ext cx="10515600" cy="1325563"/>
          </a:xfrm>
          <a:prstGeom prst="rect">
            <a:avLst/>
          </a:prstGeom>
        </p:spPr>
        <p:txBody>
          <a:bodyPr vert="horz" lIns="91440" tIns="45720" rIns="91440" bIns="45720" rtlCol="0" anchor="ctr">
            <a:normAutofit/>
          </a:bodyPr>
          <a:lstStyle/>
          <a:p>
            <a:r>
              <a:rPr lang="en-US"/>
              <a:t>Click to edit Master title style</a:t>
            </a:r>
          </a:p>
        </p:txBody>
      </p:sp>
      <p:pic>
        <p:nvPicPr>
          <p:cNvPr id="7" name="Immagine 6" descr="Immagine che contiene testo&#10;&#10;Descrizione generata automaticamente">
            <a:extLst>
              <a:ext uri="{FF2B5EF4-FFF2-40B4-BE49-F238E27FC236}">
                <a16:creationId xmlns:a16="http://schemas.microsoft.com/office/drawing/2014/main" id="{71C47E7C-D7C8-0412-FA84-3DA3757843A3}"/>
              </a:ext>
            </a:extLst>
          </p:cNvPr>
          <p:cNvPicPr>
            <a:picLocks noChangeAspect="1"/>
          </p:cNvPicPr>
          <p:nvPr userDrawn="1"/>
        </p:nvPicPr>
        <p:blipFill>
          <a:blip r:embed="rId13"/>
          <a:stretch>
            <a:fillRect/>
          </a:stretch>
        </p:blipFill>
        <p:spPr>
          <a:xfrm>
            <a:off x="8201937" y="5950384"/>
            <a:ext cx="3615489" cy="758512"/>
          </a:xfrm>
          <a:prstGeom prst="rect">
            <a:avLst/>
          </a:prstGeom>
        </p:spPr>
      </p:pic>
      <p:pic>
        <p:nvPicPr>
          <p:cNvPr id="8" name="Picture 2" descr="File:Logo UEH xanh.jpg - Wikipedi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6095" y="94495"/>
            <a:ext cx="1338915" cy="84717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alternative.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49000" y="126579"/>
            <a:ext cx="114300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425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792C62-FFBA-A34A-A325-CD965FB5DACD}"/>
              </a:ext>
            </a:extLst>
          </p:cNvPr>
          <p:cNvSpPr>
            <a:spLocks noGrp="1"/>
          </p:cNvSpPr>
          <p:nvPr>
            <p:ph type="title"/>
          </p:nvPr>
        </p:nvSpPr>
        <p:spPr>
          <a:xfrm>
            <a:off x="838200" y="1144587"/>
            <a:ext cx="10515600" cy="90704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899B48-84DD-FF48-9371-479B372B6437}"/>
              </a:ext>
            </a:extLst>
          </p:cNvPr>
          <p:cNvSpPr>
            <a:spLocks noGrp="1"/>
          </p:cNvSpPr>
          <p:nvPr>
            <p:ph type="body" idx="1"/>
          </p:nvPr>
        </p:nvSpPr>
        <p:spPr>
          <a:xfrm>
            <a:off x="838200" y="2202873"/>
            <a:ext cx="10515600" cy="3974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62309-8149-5242-9897-920E546E42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0E464-09E1-D442-A94F-235CD21A761A}" type="datetimeFigureOut">
              <a:rPr lang="en-US" smtClean="0"/>
              <a:t>7/4/2024</a:t>
            </a:fld>
            <a:endParaRPr lang="en-US"/>
          </a:p>
        </p:txBody>
      </p:sp>
      <p:sp>
        <p:nvSpPr>
          <p:cNvPr id="6" name="Slide Number Placeholder 5">
            <a:extLst>
              <a:ext uri="{FF2B5EF4-FFF2-40B4-BE49-F238E27FC236}">
                <a16:creationId xmlns:a16="http://schemas.microsoft.com/office/drawing/2014/main" id="{CFC3DAD4-555D-444A-AA3A-AE48533DB6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051E3-D2A4-C040-8F08-F7E1C7BF2459}" type="slidenum">
              <a:rPr lang="en-US" smtClean="0"/>
              <a:t>‹#›</a:t>
            </a:fld>
            <a:endParaRPr lang="en-US"/>
          </a:p>
        </p:txBody>
      </p:sp>
      <p:sp>
        <p:nvSpPr>
          <p:cNvPr id="7" name="Footer Placeholder 6">
            <a:extLst>
              <a:ext uri="{FF2B5EF4-FFF2-40B4-BE49-F238E27FC236}">
                <a16:creationId xmlns:a16="http://schemas.microsoft.com/office/drawing/2014/main" id="{B58BA26A-E0C0-8E45-8FA7-FD1E4A3683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12" name="Immagine 11" descr="Immagine che contiene testo&#10;&#10;Descrizione generata automaticamente">
            <a:extLst>
              <a:ext uri="{FF2B5EF4-FFF2-40B4-BE49-F238E27FC236}">
                <a16:creationId xmlns:a16="http://schemas.microsoft.com/office/drawing/2014/main" id="{B0396FC0-2081-6E47-B391-E72AD6A180C0}"/>
              </a:ext>
            </a:extLst>
          </p:cNvPr>
          <p:cNvPicPr>
            <a:picLocks noChangeAspect="1"/>
          </p:cNvPicPr>
          <p:nvPr userDrawn="1"/>
        </p:nvPicPr>
        <p:blipFill>
          <a:blip r:embed="rId13"/>
          <a:stretch>
            <a:fillRect/>
          </a:stretch>
        </p:blipFill>
        <p:spPr>
          <a:xfrm>
            <a:off x="0" y="6106640"/>
            <a:ext cx="3581400" cy="751360"/>
          </a:xfrm>
          <a:prstGeom prst="rect">
            <a:avLst/>
          </a:prstGeom>
        </p:spPr>
      </p:pic>
      <p:pic>
        <p:nvPicPr>
          <p:cNvPr id="9" name="Picture 2" descr="File:Logo UEH xanh.jpg - Wikipedi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68741" y="178279"/>
            <a:ext cx="1338915" cy="847171"/>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alternative.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04884" y="77682"/>
            <a:ext cx="114300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964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E770A5-2856-4A48-B9A0-2A2357BDC742}"/>
              </a:ext>
            </a:extLst>
          </p:cNvPr>
          <p:cNvSpPr>
            <a:spLocks noGrp="1"/>
          </p:cNvSpPr>
          <p:nvPr>
            <p:ph type="title"/>
          </p:nvPr>
        </p:nvSpPr>
        <p:spPr>
          <a:xfrm>
            <a:off x="1039090" y="365125"/>
            <a:ext cx="1031471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03CD565-0F71-4341-8BC2-46F51BB31EBC}"/>
              </a:ext>
            </a:extLst>
          </p:cNvPr>
          <p:cNvSpPr>
            <a:spLocks noGrp="1"/>
          </p:cNvSpPr>
          <p:nvPr>
            <p:ph type="body" idx="1"/>
          </p:nvPr>
        </p:nvSpPr>
        <p:spPr>
          <a:xfrm>
            <a:off x="1039090" y="1825625"/>
            <a:ext cx="10314709"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2476E-4781-244C-AC4F-1683BA1794D8}"/>
              </a:ext>
            </a:extLst>
          </p:cNvPr>
          <p:cNvSpPr>
            <a:spLocks noGrp="1"/>
          </p:cNvSpPr>
          <p:nvPr>
            <p:ph type="dt" sz="half" idx="2"/>
          </p:nvPr>
        </p:nvSpPr>
        <p:spPr>
          <a:xfrm>
            <a:off x="1891145" y="6356350"/>
            <a:ext cx="169025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37383-6975-354C-9327-2C7084B1573E}" type="datetimeFigureOut">
              <a:rPr lang="en-US" smtClean="0"/>
              <a:t>7/4/2024</a:t>
            </a:fld>
            <a:endParaRPr lang="en-US" dirty="0"/>
          </a:p>
        </p:txBody>
      </p:sp>
      <p:sp>
        <p:nvSpPr>
          <p:cNvPr id="5" name="Footer Placeholder 4">
            <a:extLst>
              <a:ext uri="{FF2B5EF4-FFF2-40B4-BE49-F238E27FC236}">
                <a16:creationId xmlns:a16="http://schemas.microsoft.com/office/drawing/2014/main" id="{4DAF62FD-039D-1048-9C48-F81D3AFA39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B8DF8A-2310-584E-AFCC-ED3D16698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AB149-7519-8247-91A4-0336A1E6103D}" type="slidenum">
              <a:rPr lang="en-US" smtClean="0"/>
              <a:t>‹#›</a:t>
            </a:fld>
            <a:endParaRPr lang="en-US"/>
          </a:p>
        </p:txBody>
      </p:sp>
      <p:pic>
        <p:nvPicPr>
          <p:cNvPr id="11" name="Immagine 11" descr="Immagine che contiene testo&#10;&#10;Descrizione generata automaticamente">
            <a:extLst>
              <a:ext uri="{FF2B5EF4-FFF2-40B4-BE49-F238E27FC236}">
                <a16:creationId xmlns:a16="http://schemas.microsoft.com/office/drawing/2014/main" id="{44157397-3C57-3649-B01B-2477E40B56F5}"/>
              </a:ext>
            </a:extLst>
          </p:cNvPr>
          <p:cNvPicPr>
            <a:picLocks noChangeAspect="1"/>
          </p:cNvPicPr>
          <p:nvPr userDrawn="1"/>
        </p:nvPicPr>
        <p:blipFill>
          <a:blip r:embed="rId13"/>
          <a:stretch>
            <a:fillRect/>
          </a:stretch>
        </p:blipFill>
        <p:spPr>
          <a:xfrm>
            <a:off x="0" y="6265013"/>
            <a:ext cx="2611105" cy="547797"/>
          </a:xfrm>
          <a:prstGeom prst="rect">
            <a:avLst/>
          </a:prstGeom>
        </p:spPr>
      </p:pic>
      <p:pic>
        <p:nvPicPr>
          <p:cNvPr id="10" name="Picture 2" descr="File:Logo UEH xanh.jpg - Wikipedi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684342" y="180735"/>
            <a:ext cx="1338915" cy="847171"/>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alternative.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62552" y="37307"/>
            <a:ext cx="114300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3416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07470AC-698F-8045-AB0F-6814226A7F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388EB-FF1F-BA4F-A045-13357AAE723B}" type="datetimeFigureOut">
              <a:rPr lang="en-US" smtClean="0"/>
              <a:t>7/4/2024</a:t>
            </a:fld>
            <a:endParaRPr lang="en-US"/>
          </a:p>
        </p:txBody>
      </p:sp>
      <p:sp>
        <p:nvSpPr>
          <p:cNvPr id="5" name="Footer Placeholder 4">
            <a:extLst>
              <a:ext uri="{FF2B5EF4-FFF2-40B4-BE49-F238E27FC236}">
                <a16:creationId xmlns:a16="http://schemas.microsoft.com/office/drawing/2014/main" id="{CF7FE87B-291E-7D48-AD9B-FCD6E9D14F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4A9195-AEAA-9741-8635-7B4DB88518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115E4-16F2-FE4E-888B-AC64883DF81D}" type="slidenum">
              <a:rPr lang="en-US" smtClean="0"/>
              <a:t>‹#›</a:t>
            </a:fld>
            <a:endParaRPr lang="en-US"/>
          </a:p>
        </p:txBody>
      </p:sp>
      <p:sp>
        <p:nvSpPr>
          <p:cNvPr id="9" name="Rectangle 3">
            <a:extLst>
              <a:ext uri="{FF2B5EF4-FFF2-40B4-BE49-F238E27FC236}">
                <a16:creationId xmlns:a16="http://schemas.microsoft.com/office/drawing/2014/main" id="{85793235-4129-D84D-9A9F-1816BE79E3FE}"/>
              </a:ext>
            </a:extLst>
          </p:cNvPr>
          <p:cNvSpPr txBox="1">
            <a:spLocks noChangeArrowheads="1"/>
          </p:cNvSpPr>
          <p:nvPr userDrawn="1"/>
        </p:nvSpPr>
        <p:spPr>
          <a:xfrm>
            <a:off x="838199" y="2521382"/>
            <a:ext cx="5500255" cy="21753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it-IT" sz="1600" b="1" dirty="0">
                <a:solidFill>
                  <a:srgbClr val="002060"/>
                </a:solidFill>
                <a:latin typeface="Verdana" panose="020B0604030504040204" pitchFamily="34" charset="0"/>
              </a:rPr>
              <a:t>The module is implemented in the frame of the project Jean Monnet Module on Sustainable Development in the European Union: Jean Monnet interdisciplinary Module (project number: 101127599 — EU4Sustainability), Erasmus+ Jean Monnet Actions.</a:t>
            </a:r>
          </a:p>
        </p:txBody>
      </p:sp>
      <p:pic>
        <p:nvPicPr>
          <p:cNvPr id="12" name="Immagine 11" descr="Immagine che contiene testo&#10;&#10;Descrizione generata automaticamente">
            <a:extLst>
              <a:ext uri="{FF2B5EF4-FFF2-40B4-BE49-F238E27FC236}">
                <a16:creationId xmlns:a16="http://schemas.microsoft.com/office/drawing/2014/main" id="{A27DDA3E-F009-449F-4AD8-EF5349D375FF}"/>
              </a:ext>
            </a:extLst>
          </p:cNvPr>
          <p:cNvPicPr>
            <a:picLocks noChangeAspect="1"/>
          </p:cNvPicPr>
          <p:nvPr userDrawn="1"/>
        </p:nvPicPr>
        <p:blipFill>
          <a:blip r:embed="rId13"/>
          <a:stretch>
            <a:fillRect/>
          </a:stretch>
        </p:blipFill>
        <p:spPr>
          <a:xfrm>
            <a:off x="7009973" y="2706261"/>
            <a:ext cx="4091357" cy="858346"/>
          </a:xfrm>
          <a:prstGeom prst="rect">
            <a:avLst/>
          </a:prstGeom>
        </p:spPr>
      </p:pic>
      <p:pic>
        <p:nvPicPr>
          <p:cNvPr id="1026" name="Picture 2" descr="File:Logo UEH xanh.jpg - Wikipedi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68741" y="14552"/>
            <a:ext cx="1338915" cy="8471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lternative.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504338" y="62677"/>
            <a:ext cx="1579378" cy="1605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70898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5823A-3B8E-9143-960B-2C6718D4C2A6}"/>
              </a:ext>
            </a:extLst>
          </p:cNvPr>
          <p:cNvSpPr>
            <a:spLocks noGrp="1"/>
          </p:cNvSpPr>
          <p:nvPr>
            <p:ph type="ctrTitle"/>
          </p:nvPr>
        </p:nvSpPr>
        <p:spPr>
          <a:xfrm>
            <a:off x="132203" y="3381624"/>
            <a:ext cx="11336356" cy="1655762"/>
          </a:xfrm>
        </p:spPr>
        <p:txBody>
          <a:bodyPr>
            <a:noAutofit/>
          </a:bodyPr>
          <a:lstStyle/>
          <a:p>
            <a:pPr fontAlgn="base">
              <a:spcBef>
                <a:spcPts val="0"/>
              </a:spcBef>
            </a:pPr>
            <a:r>
              <a:rPr lang="en-US" b="1" dirty="0">
                <a:solidFill>
                  <a:srgbClr val="FF0000"/>
                </a:solidFill>
              </a:rPr>
              <a:t>The EU Green Deal: Prospects and Challenges</a:t>
            </a:r>
            <a:r>
              <a:rPr lang="en-US" dirty="0">
                <a:solidFill>
                  <a:srgbClr val="FF0000"/>
                </a:solidFill>
              </a:rPr>
              <a:t/>
            </a:r>
            <a:br>
              <a:rPr lang="en-US" dirty="0">
                <a:solidFill>
                  <a:srgbClr val="FF0000"/>
                </a:solidFill>
              </a:rPr>
            </a:br>
            <a:r>
              <a:rPr lang="en-US" sz="4800" b="1" dirty="0">
                <a:solidFill>
                  <a:srgbClr val="FF0000"/>
                </a:solidFill>
              </a:rPr>
              <a:t/>
            </a:r>
            <a:br>
              <a:rPr lang="en-US" sz="4800" b="1" dirty="0">
                <a:solidFill>
                  <a:srgbClr val="FF0000"/>
                </a:solidFill>
              </a:rPr>
            </a:br>
            <a:r>
              <a:rPr lang="en-US" sz="4800" b="1" i="1" dirty="0"/>
              <a:t/>
            </a:r>
            <a:br>
              <a:rPr lang="en-US" sz="4800" b="1" i="1" dirty="0"/>
            </a:br>
            <a:r>
              <a:rPr lang="en-US" sz="4800" b="1" dirty="0"/>
              <a:t>The Implementation of the EU Green Deal</a:t>
            </a:r>
            <a:r>
              <a:rPr lang="en-US" sz="4800" dirty="0"/>
              <a:t/>
            </a:r>
            <a:br>
              <a:rPr lang="en-US" sz="4800" dirty="0"/>
            </a:br>
            <a:endParaRPr lang="en-US" sz="4800" b="0" i="0" u="none" strike="noStrike" kern="1200" dirty="0">
              <a:solidFill>
                <a:schemeClr val="tx1"/>
              </a:solidFill>
              <a:effectLst/>
              <a:latin typeface="+mn-lt"/>
              <a:ea typeface="+mn-ea"/>
              <a:cs typeface="+mn-cs"/>
            </a:endParaRPr>
          </a:p>
        </p:txBody>
      </p:sp>
      <p:sp>
        <p:nvSpPr>
          <p:cNvPr id="3" name="Subtitle 2">
            <a:extLst>
              <a:ext uri="{FF2B5EF4-FFF2-40B4-BE49-F238E27FC236}">
                <a16:creationId xmlns:a16="http://schemas.microsoft.com/office/drawing/2014/main" id="{91FC0CED-73CC-4E45-B83D-930D9CBFC834}"/>
              </a:ext>
            </a:extLst>
          </p:cNvPr>
          <p:cNvSpPr>
            <a:spLocks noGrp="1"/>
          </p:cNvSpPr>
          <p:nvPr>
            <p:ph type="subTitle" idx="1"/>
          </p:nvPr>
        </p:nvSpPr>
        <p:spPr>
          <a:xfrm>
            <a:off x="1524000" y="4376374"/>
            <a:ext cx="9144000" cy="1034870"/>
          </a:xfrm>
        </p:spPr>
        <p:txBody>
          <a:bodyPr>
            <a:normAutofit/>
          </a:bodyPr>
          <a:lstStyle/>
          <a:p>
            <a:r>
              <a:rPr lang="en-US" sz="2800" b="1" dirty="0" smtClean="0"/>
              <a:t>Hoang Hai Yen</a:t>
            </a:r>
            <a:endParaRPr lang="en-US" sz="2800" b="1" dirty="0"/>
          </a:p>
        </p:txBody>
      </p:sp>
    </p:spTree>
    <p:extLst>
      <p:ext uri="{BB962C8B-B14F-4D97-AF65-F5344CB8AC3E}">
        <p14:creationId xmlns:p14="http://schemas.microsoft.com/office/powerpoint/2010/main" val="2478730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EU's approach to financing the transition to a green future</a:t>
            </a:r>
            <a:endParaRPr lang="en-US" b="1" dirty="0"/>
          </a:p>
        </p:txBody>
      </p:sp>
      <p:sp>
        <p:nvSpPr>
          <p:cNvPr id="3" name="Content Placeholder 2"/>
          <p:cNvSpPr>
            <a:spLocks noGrp="1"/>
          </p:cNvSpPr>
          <p:nvPr>
            <p:ph idx="1"/>
          </p:nvPr>
        </p:nvSpPr>
        <p:spPr/>
        <p:txBody>
          <a:bodyPr>
            <a:normAutofit/>
          </a:bodyPr>
          <a:lstStyle/>
          <a:p>
            <a:endParaRPr lang="en-US" dirty="0" smtClean="0"/>
          </a:p>
          <a:p>
            <a:r>
              <a:rPr lang="en-US" dirty="0" smtClean="0"/>
              <a:t>The </a:t>
            </a:r>
            <a:r>
              <a:rPr lang="en-US" dirty="0"/>
              <a:t>EU Just Transition Mechanism will help regions which are highly dependent on fossil fuels and carbon intensive industries to embrace the transition to clean energy</a:t>
            </a:r>
          </a:p>
          <a:p>
            <a:r>
              <a:rPr lang="en-US" dirty="0"/>
              <a:t/>
            </a:r>
            <a:br>
              <a:rPr lang="en-US" dirty="0"/>
            </a:br>
            <a:endParaRPr lang="en-US" dirty="0"/>
          </a:p>
        </p:txBody>
      </p:sp>
    </p:spTree>
    <p:extLst>
      <p:ext uri="{BB962C8B-B14F-4D97-AF65-F5344CB8AC3E}">
        <p14:creationId xmlns:p14="http://schemas.microsoft.com/office/powerpoint/2010/main" val="4270015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EU's approach to financing the transition to a green future</a:t>
            </a:r>
            <a:endParaRPr lang="en-US" b="1" dirty="0"/>
          </a:p>
        </p:txBody>
      </p:sp>
      <p:sp>
        <p:nvSpPr>
          <p:cNvPr id="3" name="Content Placeholder 2"/>
          <p:cNvSpPr>
            <a:spLocks noGrp="1"/>
          </p:cNvSpPr>
          <p:nvPr>
            <p:ph idx="1"/>
          </p:nvPr>
        </p:nvSpPr>
        <p:spPr/>
        <p:txBody>
          <a:bodyPr>
            <a:normAutofit/>
          </a:bodyPr>
          <a:lstStyle/>
          <a:p>
            <a:endParaRPr lang="en-US" dirty="0" smtClean="0"/>
          </a:p>
          <a:p>
            <a:r>
              <a:rPr lang="en-US" dirty="0"/>
              <a:t>The EU has introduced a </a:t>
            </a:r>
            <a:r>
              <a:rPr lang="en-US" b="1" dirty="0"/>
              <a:t>just transition mechanism</a:t>
            </a:r>
            <a:r>
              <a:rPr lang="en-US" dirty="0"/>
              <a:t> to provide financial and technical support to the regions most affected by the move towards a low-carbon economy. It will help </a:t>
            </a:r>
            <a:r>
              <a:rPr lang="en-US" dirty="0" err="1"/>
              <a:t>mobilise</a:t>
            </a:r>
            <a:r>
              <a:rPr lang="en-US" dirty="0"/>
              <a:t> at least €55 billion over the period </a:t>
            </a:r>
            <a:r>
              <a:rPr lang="en-US" dirty="0" smtClean="0"/>
              <a:t>2021-2027.</a:t>
            </a:r>
          </a:p>
          <a:p>
            <a:r>
              <a:rPr lang="en-US" dirty="0"/>
              <a:t>With an overall budget of €17.5 billion, the </a:t>
            </a:r>
            <a:r>
              <a:rPr lang="en-US" b="1" dirty="0"/>
              <a:t>just transition fund </a:t>
            </a:r>
            <a:r>
              <a:rPr lang="en-US" dirty="0"/>
              <a:t>is the first pillar of the </a:t>
            </a:r>
            <a:r>
              <a:rPr lang="en-US" dirty="0" smtClean="0"/>
              <a:t>mechanism</a:t>
            </a:r>
          </a:p>
          <a:p>
            <a:r>
              <a:rPr lang="en-US" b="1" dirty="0"/>
              <a:t>€55 </a:t>
            </a:r>
            <a:r>
              <a:rPr lang="en-US" b="1" dirty="0" err="1"/>
              <a:t>billion</a:t>
            </a:r>
            <a:r>
              <a:rPr lang="en-US" dirty="0" err="1"/>
              <a:t>for</a:t>
            </a:r>
            <a:r>
              <a:rPr lang="en-US" dirty="0"/>
              <a:t> a just transition</a:t>
            </a:r>
            <a:endParaRPr lang="en-US" dirty="0"/>
          </a:p>
        </p:txBody>
      </p:sp>
    </p:spTree>
    <p:extLst>
      <p:ext uri="{BB962C8B-B14F-4D97-AF65-F5344CB8AC3E}">
        <p14:creationId xmlns:p14="http://schemas.microsoft.com/office/powerpoint/2010/main" val="1122467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CDA0AA3-FD61-154C-B680-F4F18453FC0F}"/>
              </a:ext>
            </a:extLst>
          </p:cNvPr>
          <p:cNvSpPr>
            <a:spLocks noGrp="1"/>
          </p:cNvSpPr>
          <p:nvPr>
            <p:ph type="subTitle" idx="1"/>
          </p:nvPr>
        </p:nvSpPr>
        <p:spPr>
          <a:xfrm>
            <a:off x="1154592" y="1348670"/>
            <a:ext cx="9144000" cy="713289"/>
          </a:xfrm>
        </p:spPr>
        <p:txBody>
          <a:bodyPr/>
          <a:lstStyle/>
          <a:p>
            <a:r>
              <a:rPr lang="en-US" sz="3600" b="1" dirty="0"/>
              <a:t>Thank you for your attention!</a:t>
            </a:r>
          </a:p>
        </p:txBody>
      </p:sp>
      <p:sp>
        <p:nvSpPr>
          <p:cNvPr id="7" name="Текст 3">
            <a:extLst>
              <a:ext uri="{FF2B5EF4-FFF2-40B4-BE49-F238E27FC236}">
                <a16:creationId xmlns:a16="http://schemas.microsoft.com/office/drawing/2014/main" id="{134AF9FF-0D58-ED8E-A2A8-550764B51E30}"/>
              </a:ext>
            </a:extLst>
          </p:cNvPr>
          <p:cNvSpPr txBox="1">
            <a:spLocks/>
          </p:cNvSpPr>
          <p:nvPr/>
        </p:nvSpPr>
        <p:spPr>
          <a:xfrm>
            <a:off x="2563395" y="4558870"/>
            <a:ext cx="3749723" cy="190092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defRPr/>
            </a:pPr>
            <a:r>
              <a:rPr lang="en-US" altLang="ru-RU" sz="2400" b="1" dirty="0" smtClean="0"/>
              <a:t>Yen Hai Hoang</a:t>
            </a:r>
            <a:endParaRPr lang="en-US" altLang="ru-RU" sz="500" b="1" dirty="0"/>
          </a:p>
          <a:p>
            <a:pPr marL="0" indent="0" algn="ctr">
              <a:buNone/>
              <a:defRPr/>
            </a:pPr>
            <a:r>
              <a:rPr lang="en-US" altLang="ru-RU" sz="1800" b="1" dirty="0" smtClean="0"/>
              <a:t>School of Banking- UEH University) </a:t>
            </a:r>
            <a:r>
              <a:rPr lang="en-US" altLang="ru-RU" sz="1800" b="1" dirty="0"/>
              <a:t/>
            </a:r>
            <a:br>
              <a:rPr lang="en-US" altLang="ru-RU" sz="1800" b="1" dirty="0"/>
            </a:br>
            <a:r>
              <a:rPr lang="en-US" altLang="ru-RU" sz="1800" b="1" dirty="0"/>
              <a:t/>
            </a:r>
            <a:br>
              <a:rPr lang="en-US" altLang="ru-RU" sz="1800" b="1" dirty="0"/>
            </a:br>
            <a:r>
              <a:rPr lang="en-US" altLang="ru-RU" sz="1800" b="1" dirty="0" smtClean="0"/>
              <a:t>E-mail: yenhh@ueh.edu.vn   </a:t>
            </a:r>
            <a:endParaRPr lang="ru-RU" altLang="ru-RU" sz="1800" b="1" dirty="0"/>
          </a:p>
        </p:txBody>
      </p:sp>
    </p:spTree>
    <p:extLst>
      <p:ext uri="{BB962C8B-B14F-4D97-AF65-F5344CB8AC3E}">
        <p14:creationId xmlns:p14="http://schemas.microsoft.com/office/powerpoint/2010/main" val="956236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EFF0F82-D049-4374-8F23-02838295739A}"/>
              </a:ext>
            </a:extLst>
          </p:cNvPr>
          <p:cNvSpPr>
            <a:spLocks noGrp="1"/>
          </p:cNvSpPr>
          <p:nvPr>
            <p:ph idx="1"/>
          </p:nvPr>
        </p:nvSpPr>
        <p:spPr>
          <a:xfrm>
            <a:off x="716096" y="1432193"/>
            <a:ext cx="10637703" cy="4744770"/>
          </a:xfrm>
        </p:spPr>
        <p:txBody>
          <a:bodyPr>
            <a:noAutofit/>
          </a:bodyPr>
          <a:lstStyle/>
          <a:p>
            <a:r>
              <a:rPr lang="en-US" sz="3500" dirty="0" smtClean="0"/>
              <a:t>The role of the European Commission and other EU institutions in implementing the EU Green Deal</a:t>
            </a:r>
          </a:p>
          <a:p>
            <a:endParaRPr lang="en-US" sz="3500" dirty="0"/>
          </a:p>
          <a:p>
            <a:r>
              <a:rPr lang="en-US" sz="3500" dirty="0" smtClean="0"/>
              <a:t>The EU's efforts to involve Member States and stakeholders in the implementation of the EU Green Deal</a:t>
            </a:r>
          </a:p>
          <a:p>
            <a:endParaRPr lang="en-US" sz="3500" dirty="0"/>
          </a:p>
          <a:p>
            <a:r>
              <a:rPr lang="en-US" sz="3500" dirty="0" smtClean="0"/>
              <a:t>The EU's approach to financing the transition to a green future</a:t>
            </a:r>
          </a:p>
          <a:p>
            <a:r>
              <a:rPr lang="en-US" sz="3500" dirty="0"/>
              <a:t> </a:t>
            </a:r>
          </a:p>
        </p:txBody>
      </p:sp>
      <p:sp>
        <p:nvSpPr>
          <p:cNvPr id="7" name="Title 6">
            <a:extLst>
              <a:ext uri="{FF2B5EF4-FFF2-40B4-BE49-F238E27FC236}">
                <a16:creationId xmlns:a16="http://schemas.microsoft.com/office/drawing/2014/main" id="{0EDE5719-0C3E-4431-820F-47A5687A60F2}"/>
              </a:ext>
            </a:extLst>
          </p:cNvPr>
          <p:cNvSpPr>
            <a:spLocks noGrp="1"/>
          </p:cNvSpPr>
          <p:nvPr>
            <p:ph type="title"/>
          </p:nvPr>
        </p:nvSpPr>
        <p:spPr>
          <a:xfrm>
            <a:off x="1237394" y="102289"/>
            <a:ext cx="10314710" cy="1325563"/>
          </a:xfrm>
        </p:spPr>
        <p:txBody>
          <a:bodyPr/>
          <a:lstStyle/>
          <a:p>
            <a:r>
              <a:rPr lang="en-US" b="1" dirty="0" smtClean="0"/>
              <a:t>CONTENT</a:t>
            </a:r>
            <a:endParaRPr lang="en-US" b="1" dirty="0"/>
          </a:p>
        </p:txBody>
      </p:sp>
    </p:spTree>
    <p:extLst>
      <p:ext uri="{BB962C8B-B14F-4D97-AF65-F5344CB8AC3E}">
        <p14:creationId xmlns:p14="http://schemas.microsoft.com/office/powerpoint/2010/main" val="147583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9086-361B-4BAD-8A77-CE8FC87963EA}"/>
              </a:ext>
            </a:extLst>
          </p:cNvPr>
          <p:cNvSpPr>
            <a:spLocks noGrp="1"/>
          </p:cNvSpPr>
          <p:nvPr>
            <p:ph type="title"/>
          </p:nvPr>
        </p:nvSpPr>
        <p:spPr/>
        <p:txBody>
          <a:bodyPr>
            <a:normAutofit fontScale="90000"/>
          </a:bodyPr>
          <a:lstStyle/>
          <a:p>
            <a:r>
              <a:rPr lang="en-US" b="1" dirty="0"/>
              <a:t>The role of the European Commission and other EU institutions in implementing the EU Green Deal</a:t>
            </a:r>
          </a:p>
        </p:txBody>
      </p:sp>
      <p:sp>
        <p:nvSpPr>
          <p:cNvPr id="3" name="Content Placeholder 2">
            <a:extLst>
              <a:ext uri="{FF2B5EF4-FFF2-40B4-BE49-F238E27FC236}">
                <a16:creationId xmlns:a16="http://schemas.microsoft.com/office/drawing/2014/main" id="{C9E0EDF5-7662-4136-9DEF-BD98346CA0A4}"/>
              </a:ext>
            </a:extLst>
          </p:cNvPr>
          <p:cNvSpPr>
            <a:spLocks noGrp="1"/>
          </p:cNvSpPr>
          <p:nvPr>
            <p:ph idx="1"/>
          </p:nvPr>
        </p:nvSpPr>
        <p:spPr/>
        <p:txBody>
          <a:bodyPr>
            <a:normAutofit/>
          </a:bodyPr>
          <a:lstStyle/>
          <a:p>
            <a:endParaRPr lang="en-US" dirty="0" smtClean="0"/>
          </a:p>
          <a:p>
            <a:r>
              <a:rPr lang="en-US" dirty="0"/>
              <a:t>Europe’s future depends on a healthy planet. EU countries are committed to achieving climate neutrality by 2050, delivering on the commitments under the Paris Agreement. The European Green Deal is the EU’s strategy for reaching the 2050 goal</a:t>
            </a:r>
            <a:r>
              <a:rPr lang="en-US" dirty="0"/>
              <a:t/>
            </a:r>
            <a:br>
              <a:rPr lang="en-US" dirty="0"/>
            </a:br>
            <a:r>
              <a:rPr lang="en-US" dirty="0"/>
              <a:t/>
            </a:r>
            <a:br>
              <a:rPr lang="en-US" dirty="0"/>
            </a:br>
            <a:r>
              <a:rPr lang="en-US" b="1" dirty="0"/>
              <a:t>European climate </a:t>
            </a:r>
            <a:r>
              <a:rPr lang="en-US" b="1" dirty="0" smtClean="0"/>
              <a:t>law: </a:t>
            </a:r>
            <a:r>
              <a:rPr lang="en-US" dirty="0" smtClean="0"/>
              <a:t>The </a:t>
            </a:r>
            <a:r>
              <a:rPr lang="en-US" dirty="0"/>
              <a:t>European climate law regulation turns the political ambition of reaching climate neutrality by 2050 into a </a:t>
            </a:r>
            <a:r>
              <a:rPr lang="en-US" b="1" dirty="0"/>
              <a:t>legal obligation</a:t>
            </a:r>
            <a:r>
              <a:rPr lang="en-US" dirty="0"/>
              <a:t> for the EU.</a:t>
            </a:r>
          </a:p>
          <a:p>
            <a:pPr marL="0" indent="0">
              <a:buNone/>
            </a:pPr>
            <a:endParaRPr lang="en-US" dirty="0"/>
          </a:p>
        </p:txBody>
      </p:sp>
      <p:sp>
        <p:nvSpPr>
          <p:cNvPr id="4" name="Rectangle 3"/>
          <p:cNvSpPr/>
          <p:nvPr/>
        </p:nvSpPr>
        <p:spPr>
          <a:xfrm>
            <a:off x="925417" y="2192357"/>
            <a:ext cx="10428383" cy="553998"/>
          </a:xfrm>
          <a:prstGeom prst="rect">
            <a:avLst/>
          </a:prstGeom>
        </p:spPr>
        <p:txBody>
          <a:bodyPr wrap="square">
            <a:spAutoFit/>
          </a:bodyPr>
          <a:lstStyle/>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99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9086-361B-4BAD-8A77-CE8FC87963EA}"/>
              </a:ext>
            </a:extLst>
          </p:cNvPr>
          <p:cNvSpPr>
            <a:spLocks noGrp="1"/>
          </p:cNvSpPr>
          <p:nvPr>
            <p:ph type="title"/>
          </p:nvPr>
        </p:nvSpPr>
        <p:spPr/>
        <p:txBody>
          <a:bodyPr>
            <a:normAutofit fontScale="90000"/>
          </a:bodyPr>
          <a:lstStyle/>
          <a:p>
            <a:r>
              <a:rPr lang="en-US" b="1" dirty="0"/>
              <a:t>The role of the European Commission and other EU institutions in implementing the EU Green Deal</a:t>
            </a:r>
          </a:p>
        </p:txBody>
      </p:sp>
      <p:sp>
        <p:nvSpPr>
          <p:cNvPr id="3" name="Content Placeholder 2">
            <a:extLst>
              <a:ext uri="{FF2B5EF4-FFF2-40B4-BE49-F238E27FC236}">
                <a16:creationId xmlns:a16="http://schemas.microsoft.com/office/drawing/2014/main" id="{C9E0EDF5-7662-4136-9DEF-BD98346CA0A4}"/>
              </a:ext>
            </a:extLst>
          </p:cNvPr>
          <p:cNvSpPr>
            <a:spLocks noGrp="1"/>
          </p:cNvSpPr>
          <p:nvPr>
            <p:ph idx="1"/>
          </p:nvPr>
        </p:nvSpPr>
        <p:spPr/>
        <p:txBody>
          <a:bodyPr>
            <a:normAutofit/>
          </a:bodyPr>
          <a:lstStyle/>
          <a:p>
            <a:endParaRPr lang="en-US" dirty="0" smtClean="0"/>
          </a:p>
          <a:p>
            <a:r>
              <a:rPr lang="en-US" dirty="0"/>
              <a:t>Europe’s future depends on a healthy planet. EU countries are committed to achieving climate neutrality by 2050, delivering on the commitments under the Paris Agreement. The European Green Deal is the EU’s strategy for reaching the 2050 goal</a:t>
            </a:r>
            <a:r>
              <a:rPr lang="en-US" dirty="0"/>
              <a:t/>
            </a:r>
            <a:br>
              <a:rPr lang="en-US" dirty="0"/>
            </a:br>
            <a:r>
              <a:rPr lang="en-US" dirty="0"/>
              <a:t/>
            </a:r>
            <a:br>
              <a:rPr lang="en-US" dirty="0"/>
            </a:br>
            <a:r>
              <a:rPr lang="en-US" b="1" dirty="0"/>
              <a:t>European climate </a:t>
            </a:r>
            <a:r>
              <a:rPr lang="en-US" b="1" dirty="0" smtClean="0"/>
              <a:t>law: </a:t>
            </a:r>
            <a:r>
              <a:rPr lang="en-US" dirty="0" smtClean="0"/>
              <a:t>The </a:t>
            </a:r>
            <a:r>
              <a:rPr lang="en-US" dirty="0"/>
              <a:t>European climate law regulation turns the political ambition of reaching climate neutrality by 2050 into a </a:t>
            </a:r>
            <a:r>
              <a:rPr lang="en-US" b="1" dirty="0"/>
              <a:t>legal obligation</a:t>
            </a:r>
            <a:r>
              <a:rPr lang="en-US" dirty="0"/>
              <a:t> for the EU.</a:t>
            </a:r>
          </a:p>
          <a:p>
            <a:pPr marL="0" indent="0">
              <a:buNone/>
            </a:pPr>
            <a:endParaRPr lang="en-US" dirty="0"/>
          </a:p>
        </p:txBody>
      </p:sp>
      <p:sp>
        <p:nvSpPr>
          <p:cNvPr id="4" name="Rectangle 3"/>
          <p:cNvSpPr/>
          <p:nvPr/>
        </p:nvSpPr>
        <p:spPr>
          <a:xfrm>
            <a:off x="925417" y="2192357"/>
            <a:ext cx="10428383" cy="553998"/>
          </a:xfrm>
          <a:prstGeom prst="rect">
            <a:avLst/>
          </a:prstGeom>
        </p:spPr>
        <p:txBody>
          <a:bodyPr wrap="square">
            <a:spAutoFit/>
          </a:bodyPr>
          <a:lstStyle/>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1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9086-361B-4BAD-8A77-CE8FC87963EA}"/>
              </a:ext>
            </a:extLst>
          </p:cNvPr>
          <p:cNvSpPr>
            <a:spLocks noGrp="1"/>
          </p:cNvSpPr>
          <p:nvPr>
            <p:ph type="title"/>
          </p:nvPr>
        </p:nvSpPr>
        <p:spPr/>
        <p:txBody>
          <a:bodyPr>
            <a:normAutofit fontScale="90000"/>
          </a:bodyPr>
          <a:lstStyle/>
          <a:p>
            <a:r>
              <a:rPr lang="en-US" b="1" dirty="0"/>
              <a:t>The role of the European Commission and other EU institutions in implementing the EU Green Deal</a:t>
            </a:r>
          </a:p>
        </p:txBody>
      </p:sp>
      <p:sp>
        <p:nvSpPr>
          <p:cNvPr id="3" name="Content Placeholder 2">
            <a:extLst>
              <a:ext uri="{FF2B5EF4-FFF2-40B4-BE49-F238E27FC236}">
                <a16:creationId xmlns:a16="http://schemas.microsoft.com/office/drawing/2014/main" id="{C9E0EDF5-7662-4136-9DEF-BD98346CA0A4}"/>
              </a:ext>
            </a:extLst>
          </p:cNvPr>
          <p:cNvSpPr>
            <a:spLocks noGrp="1"/>
          </p:cNvSpPr>
          <p:nvPr>
            <p:ph idx="1"/>
          </p:nvPr>
        </p:nvSpPr>
        <p:spPr/>
        <p:txBody>
          <a:bodyPr>
            <a:normAutofit fontScale="92500" lnSpcReduction="10000"/>
          </a:bodyPr>
          <a:lstStyle/>
          <a:p>
            <a:r>
              <a:rPr lang="en-US" dirty="0"/>
              <a:t>The </a:t>
            </a:r>
            <a:r>
              <a:rPr lang="en-US" b="1" dirty="0"/>
              <a:t>European Council</a:t>
            </a:r>
            <a:r>
              <a:rPr lang="en-US" dirty="0"/>
              <a:t> provides political guidance on the EU’s policies. The EU’s commitment to becoming climate-neutral by 2050, which the leaders enshrined in the strategic agenda and reaffirmed in December 2019, sets a clear objective for the coming years. </a:t>
            </a:r>
          </a:p>
          <a:p>
            <a:r>
              <a:rPr lang="en-US" dirty="0"/>
              <a:t>The Commission submits its proposals and initiatives published under the Green Deal to the </a:t>
            </a:r>
            <a:r>
              <a:rPr lang="en-US" b="1" dirty="0"/>
              <a:t>Council of the EU</a:t>
            </a:r>
            <a:r>
              <a:rPr lang="en-US" dirty="0"/>
              <a:t>, and to the European Parliament. EU ministers meeting in various </a:t>
            </a:r>
            <a:r>
              <a:rPr lang="en-US" b="1" dirty="0"/>
              <a:t>Council configurations</a:t>
            </a:r>
            <a:r>
              <a:rPr lang="en-US" dirty="0"/>
              <a:t> discuss the proposed legislative and non-legislative actions.</a:t>
            </a:r>
          </a:p>
          <a:p>
            <a:r>
              <a:rPr lang="en-US" dirty="0"/>
              <a:t>In the case of legislative proposals, the final objective is to adopt legislation – in most cases in accordance with the </a:t>
            </a:r>
            <a:r>
              <a:rPr lang="en-US" b="1" dirty="0"/>
              <a:t>ordinary legislative procedure</a:t>
            </a:r>
            <a:r>
              <a:rPr lang="en-US" dirty="0"/>
              <a:t>, under which the Council and the European Parliament decide as co-legislators.</a:t>
            </a:r>
          </a:p>
          <a:p>
            <a:pPr marL="0" indent="0">
              <a:buNone/>
            </a:pPr>
            <a:endParaRPr lang="en-US" dirty="0"/>
          </a:p>
        </p:txBody>
      </p:sp>
      <p:sp>
        <p:nvSpPr>
          <p:cNvPr id="4" name="Rectangle 3"/>
          <p:cNvSpPr/>
          <p:nvPr/>
        </p:nvSpPr>
        <p:spPr>
          <a:xfrm>
            <a:off x="925417" y="2192357"/>
            <a:ext cx="10428383" cy="553998"/>
          </a:xfrm>
          <a:prstGeom prst="rect">
            <a:avLst/>
          </a:prstGeom>
        </p:spPr>
        <p:txBody>
          <a:bodyPr wrap="square">
            <a:spAutoFit/>
          </a:bodyPr>
          <a:lstStyle/>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579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9086-361B-4BAD-8A77-CE8FC87963EA}"/>
              </a:ext>
            </a:extLst>
          </p:cNvPr>
          <p:cNvSpPr>
            <a:spLocks noGrp="1"/>
          </p:cNvSpPr>
          <p:nvPr>
            <p:ph type="title"/>
          </p:nvPr>
        </p:nvSpPr>
        <p:spPr/>
        <p:txBody>
          <a:bodyPr>
            <a:normAutofit fontScale="90000"/>
          </a:bodyPr>
          <a:lstStyle/>
          <a:p>
            <a:r>
              <a:rPr lang="en-US" b="1" dirty="0"/>
              <a:t>The EU's efforts to involve Member States and stakeholders in the implementation of</a:t>
            </a:r>
            <a:br>
              <a:rPr lang="en-US" b="1" dirty="0"/>
            </a:br>
            <a:r>
              <a:rPr lang="en-US" b="1" dirty="0"/>
              <a:t>the EU Green Deal</a:t>
            </a:r>
          </a:p>
        </p:txBody>
      </p:sp>
      <p:sp>
        <p:nvSpPr>
          <p:cNvPr id="3" name="Content Placeholder 2">
            <a:extLst>
              <a:ext uri="{FF2B5EF4-FFF2-40B4-BE49-F238E27FC236}">
                <a16:creationId xmlns:a16="http://schemas.microsoft.com/office/drawing/2014/main" id="{C9E0EDF5-7662-4136-9DEF-BD98346CA0A4}"/>
              </a:ext>
            </a:extLst>
          </p:cNvPr>
          <p:cNvSpPr>
            <a:spLocks noGrp="1"/>
          </p:cNvSpPr>
          <p:nvPr>
            <p:ph idx="1"/>
          </p:nvPr>
        </p:nvSpPr>
        <p:spPr/>
        <p:txBody>
          <a:bodyPr>
            <a:normAutofit/>
          </a:bodyPr>
          <a:lstStyle/>
          <a:p>
            <a:r>
              <a:rPr lang="en-US" b="1" dirty="0"/>
              <a:t>Farm to fork </a:t>
            </a:r>
            <a:r>
              <a:rPr lang="en-US" b="1" dirty="0" smtClean="0"/>
              <a:t>strategy: </a:t>
            </a:r>
            <a:r>
              <a:rPr lang="en-US" dirty="0" smtClean="0"/>
              <a:t>The </a:t>
            </a:r>
            <a:r>
              <a:rPr lang="en-US" dirty="0"/>
              <a:t>Commission’s farm to fork strategy aims to help the EU achieve climate neutrality by 2050, by </a:t>
            </a:r>
            <a:r>
              <a:rPr lang="en-US" b="1" dirty="0"/>
              <a:t>shifting the current EU food system towards a sustainable model</a:t>
            </a:r>
            <a:r>
              <a:rPr lang="en-US" dirty="0"/>
              <a:t>.</a:t>
            </a:r>
          </a:p>
          <a:p>
            <a:pPr marL="0" indent="0">
              <a:buNone/>
            </a:pPr>
            <a:endParaRPr lang="en-US" dirty="0"/>
          </a:p>
          <a:p>
            <a:r>
              <a:rPr lang="en-US" b="1" dirty="0"/>
              <a:t>European industrial </a:t>
            </a:r>
            <a:r>
              <a:rPr lang="en-US" b="1" dirty="0" smtClean="0"/>
              <a:t>strategy: </a:t>
            </a:r>
            <a:r>
              <a:rPr lang="en-US" dirty="0" smtClean="0"/>
              <a:t>The </a:t>
            </a:r>
            <a:r>
              <a:rPr lang="en-US" dirty="0"/>
              <a:t>aim of the EU’s industrial strategy is to support the industry in its role as an accelerator and enabler of </a:t>
            </a:r>
            <a:r>
              <a:rPr lang="en-US" b="1" dirty="0"/>
              <a:t>change, innovation and growth</a:t>
            </a:r>
            <a:r>
              <a:rPr lang="en-US" dirty="0"/>
              <a:t>. </a:t>
            </a:r>
          </a:p>
          <a:p>
            <a:r>
              <a:rPr lang="en-US" b="1" dirty="0"/>
              <a:t>Circular economy action </a:t>
            </a:r>
            <a:r>
              <a:rPr lang="en-US" b="1" dirty="0" smtClean="0"/>
              <a:t>plan: </a:t>
            </a:r>
            <a:r>
              <a:rPr lang="en-US" dirty="0" smtClean="0"/>
              <a:t>Decoupling </a:t>
            </a:r>
            <a:r>
              <a:rPr lang="en-US" dirty="0"/>
              <a:t>economic growth from resource use and </a:t>
            </a:r>
            <a:r>
              <a:rPr lang="en-US" b="1" dirty="0"/>
              <a:t>shifting to circular systems in production and consumption</a:t>
            </a:r>
            <a:r>
              <a:rPr lang="en-US" dirty="0"/>
              <a:t> is key to achieving EU climate neutrality by 2050.</a:t>
            </a:r>
          </a:p>
          <a:p>
            <a:endParaRPr lang="en-US" dirty="0"/>
          </a:p>
          <a:p>
            <a:pPr marL="0" indent="0">
              <a:buNone/>
            </a:pPr>
            <a:endParaRPr lang="en-US" dirty="0"/>
          </a:p>
        </p:txBody>
      </p:sp>
      <p:sp>
        <p:nvSpPr>
          <p:cNvPr id="4" name="Rectangle 3"/>
          <p:cNvSpPr/>
          <p:nvPr/>
        </p:nvSpPr>
        <p:spPr>
          <a:xfrm>
            <a:off x="925417" y="2192357"/>
            <a:ext cx="10428383" cy="553998"/>
          </a:xfrm>
          <a:prstGeom prst="rect">
            <a:avLst/>
          </a:prstGeom>
        </p:spPr>
        <p:txBody>
          <a:bodyPr wrap="square">
            <a:spAutoFit/>
          </a:bodyPr>
          <a:lstStyle/>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305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9086-361B-4BAD-8A77-CE8FC87963EA}"/>
              </a:ext>
            </a:extLst>
          </p:cNvPr>
          <p:cNvSpPr>
            <a:spLocks noGrp="1"/>
          </p:cNvSpPr>
          <p:nvPr>
            <p:ph type="title"/>
          </p:nvPr>
        </p:nvSpPr>
        <p:spPr/>
        <p:txBody>
          <a:bodyPr>
            <a:normAutofit fontScale="90000"/>
          </a:bodyPr>
          <a:lstStyle/>
          <a:p>
            <a:r>
              <a:rPr lang="en-US" b="1" dirty="0"/>
              <a:t>The EU's efforts to involve Member States and stakeholders in the implementation of</a:t>
            </a:r>
            <a:br>
              <a:rPr lang="en-US" b="1" dirty="0"/>
            </a:br>
            <a:r>
              <a:rPr lang="en-US" b="1" dirty="0"/>
              <a:t>the EU Green Deal</a:t>
            </a:r>
          </a:p>
        </p:txBody>
      </p:sp>
      <p:sp>
        <p:nvSpPr>
          <p:cNvPr id="3" name="Content Placeholder 2">
            <a:extLst>
              <a:ext uri="{FF2B5EF4-FFF2-40B4-BE49-F238E27FC236}">
                <a16:creationId xmlns:a16="http://schemas.microsoft.com/office/drawing/2014/main" id="{C9E0EDF5-7662-4136-9DEF-BD98346CA0A4}"/>
              </a:ext>
            </a:extLst>
          </p:cNvPr>
          <p:cNvSpPr>
            <a:spLocks noGrp="1"/>
          </p:cNvSpPr>
          <p:nvPr>
            <p:ph idx="1"/>
          </p:nvPr>
        </p:nvSpPr>
        <p:spPr/>
        <p:txBody>
          <a:bodyPr>
            <a:normAutofit/>
          </a:bodyPr>
          <a:lstStyle/>
          <a:p>
            <a:r>
              <a:rPr lang="en-US" b="1" dirty="0" smtClean="0"/>
              <a:t>Batteries </a:t>
            </a:r>
            <a:r>
              <a:rPr lang="en-US" b="1" dirty="0"/>
              <a:t>and waste </a:t>
            </a:r>
            <a:r>
              <a:rPr lang="en-US" b="1" dirty="0" smtClean="0"/>
              <a:t>batteries: </a:t>
            </a:r>
            <a:r>
              <a:rPr lang="en-US" dirty="0" smtClean="0"/>
              <a:t> </a:t>
            </a:r>
            <a:r>
              <a:rPr lang="en-US" dirty="0"/>
              <a:t>The EU has adopted a regulation on batteries to create a circular economy for the sector by targeting</a:t>
            </a:r>
            <a:r>
              <a:rPr lang="en-US" b="1" dirty="0"/>
              <a:t> all stages of the life cycle of batteries, from design to waste treatment</a:t>
            </a:r>
            <a:r>
              <a:rPr lang="en-US" dirty="0"/>
              <a:t>. This initiative is of major importance, particularly in view of the massive development of electric mobility. </a:t>
            </a:r>
          </a:p>
          <a:p>
            <a:pPr marL="0" indent="0">
              <a:buNone/>
            </a:pPr>
            <a:endParaRPr lang="en-US" dirty="0"/>
          </a:p>
          <a:p>
            <a:pPr marL="0" indent="0">
              <a:buNone/>
            </a:pPr>
            <a:endParaRPr lang="en-US" dirty="0"/>
          </a:p>
        </p:txBody>
      </p:sp>
      <p:sp>
        <p:nvSpPr>
          <p:cNvPr id="4" name="Rectangle 3"/>
          <p:cNvSpPr/>
          <p:nvPr/>
        </p:nvSpPr>
        <p:spPr>
          <a:xfrm>
            <a:off x="925417" y="2192357"/>
            <a:ext cx="10428383" cy="553998"/>
          </a:xfrm>
          <a:prstGeom prst="rect">
            <a:avLst/>
          </a:prstGeom>
        </p:spPr>
        <p:txBody>
          <a:bodyPr wrap="square">
            <a:spAutoFit/>
          </a:bodyPr>
          <a:lstStyle/>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96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EU's efforts to involve Member States and stakeholders in the implementation of</a:t>
            </a:r>
            <a:br>
              <a:rPr lang="en-US" b="1" dirty="0"/>
            </a:br>
            <a:r>
              <a:rPr lang="en-US" b="1" dirty="0"/>
              <a:t>the EU Green Deal</a:t>
            </a:r>
            <a:endParaRPr lang="en-US" b="1" dirty="0"/>
          </a:p>
        </p:txBody>
      </p:sp>
      <p:sp>
        <p:nvSpPr>
          <p:cNvPr id="3" name="Content Placeholder 2"/>
          <p:cNvSpPr>
            <a:spLocks noGrp="1"/>
          </p:cNvSpPr>
          <p:nvPr>
            <p:ph idx="1"/>
          </p:nvPr>
        </p:nvSpPr>
        <p:spPr/>
        <p:txBody>
          <a:bodyPr/>
          <a:lstStyle/>
          <a:p>
            <a:pPr marL="0" indent="0">
              <a:buNone/>
            </a:pPr>
            <a:r>
              <a:rPr lang="en-US" b="1" dirty="0"/>
              <a:t>EU chemicals strategy for sustainability</a:t>
            </a:r>
          </a:p>
          <a:p>
            <a:pPr marL="0" indent="0">
              <a:buNone/>
            </a:pPr>
            <a:r>
              <a:rPr lang="en-US" dirty="0"/>
              <a:t>T</a:t>
            </a:r>
            <a:r>
              <a:rPr lang="en-US" dirty="0" smtClean="0"/>
              <a:t>he </a:t>
            </a:r>
            <a:r>
              <a:rPr lang="en-US" dirty="0"/>
              <a:t>strategy sets out a long-term vision for the EU chemicals policy, wherein the EU and member states want to:</a:t>
            </a:r>
          </a:p>
          <a:p>
            <a:r>
              <a:rPr lang="en-US" dirty="0"/>
              <a:t>better protect human health </a:t>
            </a:r>
          </a:p>
          <a:p>
            <a:r>
              <a:rPr lang="en-US" dirty="0"/>
              <a:t>strengthen the industry’s competitiveness</a:t>
            </a:r>
          </a:p>
          <a:p>
            <a:r>
              <a:rPr lang="en-US" dirty="0"/>
              <a:t>support a toxic-free environment</a:t>
            </a:r>
          </a:p>
          <a:p>
            <a:endParaRPr lang="en-US" dirty="0"/>
          </a:p>
        </p:txBody>
      </p:sp>
    </p:spTree>
    <p:extLst>
      <p:ext uri="{BB962C8B-B14F-4D97-AF65-F5344CB8AC3E}">
        <p14:creationId xmlns:p14="http://schemas.microsoft.com/office/powerpoint/2010/main" val="147454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EU's efforts to involve Member States and stakeholders in the implementation of</a:t>
            </a:r>
            <a:br>
              <a:rPr lang="en-US" b="1" dirty="0"/>
            </a:br>
            <a:r>
              <a:rPr lang="en-US" b="1" dirty="0"/>
              <a:t>the EU Green Deal</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a:t>Forest strategy and </a:t>
            </a:r>
            <a:r>
              <a:rPr lang="en-US" b="1" dirty="0" smtClean="0"/>
              <a:t>deforestation: </a:t>
            </a:r>
            <a:r>
              <a:rPr lang="en-US" dirty="0" smtClean="0"/>
              <a:t>As </a:t>
            </a:r>
            <a:r>
              <a:rPr lang="en-US" dirty="0"/>
              <a:t>one of the flagship elements of the European Green Deal, the </a:t>
            </a:r>
            <a:r>
              <a:rPr lang="en-US" b="1" dirty="0"/>
              <a:t>EU forest strategy for 2030</a:t>
            </a:r>
            <a:endParaRPr lang="en-US" dirty="0"/>
          </a:p>
          <a:p>
            <a:pPr marL="0" indent="0">
              <a:buNone/>
            </a:pPr>
            <a:r>
              <a:rPr lang="en-US" dirty="0"/>
              <a:t>The proposed measures include:</a:t>
            </a:r>
          </a:p>
          <a:p>
            <a:r>
              <a:rPr lang="en-US" dirty="0"/>
              <a:t>promoting sustainable forest management</a:t>
            </a:r>
          </a:p>
          <a:p>
            <a:r>
              <a:rPr lang="en-US" dirty="0"/>
              <a:t>providing financial incentives for forest owners and managers to adopt environmentally friendly practices </a:t>
            </a:r>
          </a:p>
          <a:p>
            <a:r>
              <a:rPr lang="en-US" dirty="0"/>
              <a:t>improving the size and biodiversity of forests, including by planting 3 billion new trees by 2030</a:t>
            </a:r>
          </a:p>
          <a:p>
            <a:r>
              <a:rPr lang="en-US" dirty="0"/>
              <a:t/>
            </a:r>
            <a:br>
              <a:rPr lang="en-US" dirty="0"/>
            </a:br>
            <a:endParaRPr lang="en-US" dirty="0"/>
          </a:p>
        </p:txBody>
      </p:sp>
    </p:spTree>
    <p:extLst>
      <p:ext uri="{BB962C8B-B14F-4D97-AF65-F5344CB8AC3E}">
        <p14:creationId xmlns:p14="http://schemas.microsoft.com/office/powerpoint/2010/main" val="413786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2336</TotalTime>
  <Words>403</Words>
  <Application>Microsoft Office PowerPoint</Application>
  <PresentationFormat>Widescreen</PresentationFormat>
  <Paragraphs>54</Paragraphs>
  <Slides>12</Slides>
  <Notes>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12</vt:i4>
      </vt:variant>
    </vt:vector>
  </HeadingPairs>
  <TitlesOfParts>
    <vt:vector size="21" baseType="lpstr">
      <vt:lpstr>Arial</vt:lpstr>
      <vt:lpstr>Calibri</vt:lpstr>
      <vt:lpstr>Calibri Light</vt:lpstr>
      <vt:lpstr>Times New Roman</vt:lpstr>
      <vt:lpstr>Verdana</vt:lpstr>
      <vt:lpstr>Office Theme</vt:lpstr>
      <vt:lpstr>Custom Design</vt:lpstr>
      <vt:lpstr>1_Custom Design</vt:lpstr>
      <vt:lpstr>3_Custom Design</vt:lpstr>
      <vt:lpstr>The EU Green Deal: Prospects and Challenges   The Implementation of the EU Green Deal </vt:lpstr>
      <vt:lpstr>CONTENT</vt:lpstr>
      <vt:lpstr>The role of the European Commission and other EU institutions in implementing the EU Green Deal</vt:lpstr>
      <vt:lpstr>The role of the European Commission and other EU institutions in implementing the EU Green Deal</vt:lpstr>
      <vt:lpstr>The role of the European Commission and other EU institutions in implementing the EU Green Deal</vt:lpstr>
      <vt:lpstr>The EU's efforts to involve Member States and stakeholders in the implementation of the EU Green Deal</vt:lpstr>
      <vt:lpstr>The EU's efforts to involve Member States and stakeholders in the implementation of the EU Green Deal</vt:lpstr>
      <vt:lpstr>The EU's efforts to involve Member States and stakeholders in the implementation of the EU Green Deal</vt:lpstr>
      <vt:lpstr>The EU's efforts to involve Member States and stakeholders in the implementation of the EU Green Deal</vt:lpstr>
      <vt:lpstr>The EU's approach to financing the transition to a green future</vt:lpstr>
      <vt:lpstr>The EU's approach to financing the transition to a green future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EU-Africa overview</dc:title>
  <dc:creator>Де Мартино Марио</dc:creator>
  <cp:lastModifiedBy>UEH</cp:lastModifiedBy>
  <cp:revision>32</cp:revision>
  <dcterms:created xsi:type="dcterms:W3CDTF">2023-10-09T20:07:01Z</dcterms:created>
  <dcterms:modified xsi:type="dcterms:W3CDTF">2024-07-04T09:34:06Z</dcterms:modified>
</cp:coreProperties>
</file>