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60" r:id="rId3"/>
    <p:sldId id="314" r:id="rId4"/>
    <p:sldId id="336" r:id="rId5"/>
    <p:sldId id="337" r:id="rId6"/>
    <p:sldId id="340" r:id="rId7"/>
    <p:sldId id="341" r:id="rId8"/>
    <p:sldId id="342" r:id="rId9"/>
    <p:sldId id="343" r:id="rId10"/>
    <p:sldId id="344" r:id="rId11"/>
    <p:sldId id="345" r:id="rId12"/>
    <p:sldId id="346" r:id="rId13"/>
    <p:sldId id="339" r:id="rId14"/>
    <p:sldId id="338" r:id="rId15"/>
    <p:sldId id="347" r:id="rId16"/>
    <p:sldId id="348" r:id="rId17"/>
    <p:sldId id="365" r:id="rId18"/>
    <p:sldId id="350" r:id="rId19"/>
    <p:sldId id="351" r:id="rId20"/>
    <p:sldId id="352" r:id="rId21"/>
    <p:sldId id="353" r:id="rId22"/>
    <p:sldId id="354" r:id="rId23"/>
    <p:sldId id="355" r:id="rId24"/>
    <p:sldId id="3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41" autoAdjust="0"/>
    <p:restoredTop sz="94660"/>
  </p:normalViewPr>
  <p:slideViewPr>
    <p:cSldViewPr snapToGrid="0">
      <p:cViewPr varScale="1">
        <p:scale>
          <a:sx n="58" d="100"/>
          <a:sy n="58" d="100"/>
        </p:scale>
        <p:origin x="4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2623B-787D-4D70-A55A-E743F7F39D37}"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0C38D-CE98-47A4-9BFC-43728624CE67}" type="slidenum">
              <a:rPr lang="en-US" smtClean="0"/>
              <a:t>‹#›</a:t>
            </a:fld>
            <a:endParaRPr lang="en-US"/>
          </a:p>
        </p:txBody>
      </p:sp>
    </p:spTree>
    <p:extLst>
      <p:ext uri="{BB962C8B-B14F-4D97-AF65-F5344CB8AC3E}">
        <p14:creationId xmlns:p14="http://schemas.microsoft.com/office/powerpoint/2010/main" val="208104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9820F-9C41-634A-93E7-72A1B94F7F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33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B1844-0F09-B344-81E8-9EB7A594E50D}"/>
              </a:ext>
            </a:extLst>
          </p:cNvPr>
          <p:cNvSpPr>
            <a:spLocks noGrp="1"/>
          </p:cNvSpPr>
          <p:nvPr>
            <p:ph type="ctrTitle"/>
          </p:nvPr>
        </p:nvSpPr>
        <p:spPr>
          <a:xfrm>
            <a:off x="1524000" y="1891144"/>
            <a:ext cx="9144000" cy="20552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81C0C-C7AD-C041-B463-6E8D8309A088}"/>
              </a:ext>
            </a:extLst>
          </p:cNvPr>
          <p:cNvSpPr>
            <a:spLocks noGrp="1"/>
          </p:cNvSpPr>
          <p:nvPr>
            <p:ph type="subTitle" idx="1"/>
          </p:nvPr>
        </p:nvSpPr>
        <p:spPr>
          <a:xfrm>
            <a:off x="1524000" y="410080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146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C0EB-4256-1D4B-857B-6E6C84733DDC}"/>
              </a:ext>
            </a:extLst>
          </p:cNvPr>
          <p:cNvSpPr>
            <a:spLocks noGrp="1"/>
          </p:cNvSpPr>
          <p:nvPr>
            <p:ph type="title"/>
          </p:nvPr>
        </p:nvSpPr>
        <p:spPr>
          <a:xfrm>
            <a:off x="838200" y="1537854"/>
            <a:ext cx="10515600" cy="997528"/>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1DF7A5A-C5C4-9A4E-8516-7CC0DF0EA099}"/>
              </a:ext>
            </a:extLst>
          </p:cNvPr>
          <p:cNvSpPr>
            <a:spLocks noGrp="1"/>
          </p:cNvSpPr>
          <p:nvPr>
            <p:ph type="body" orient="vert" idx="1"/>
          </p:nvPr>
        </p:nvSpPr>
        <p:spPr>
          <a:xfrm>
            <a:off x="838200" y="2743200"/>
            <a:ext cx="10515600" cy="307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13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52CDAE-BEA8-2B4D-BEDB-EE4A566C719F}"/>
              </a:ext>
            </a:extLst>
          </p:cNvPr>
          <p:cNvSpPr>
            <a:spLocks noGrp="1"/>
          </p:cNvSpPr>
          <p:nvPr>
            <p:ph type="title" orient="vert"/>
          </p:nvPr>
        </p:nvSpPr>
        <p:spPr>
          <a:xfrm>
            <a:off x="8724899" y="1475509"/>
            <a:ext cx="2788227" cy="4405746"/>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8692993-FA60-7243-82A8-2CA1D41BC90E}"/>
              </a:ext>
            </a:extLst>
          </p:cNvPr>
          <p:cNvSpPr>
            <a:spLocks noGrp="1"/>
          </p:cNvSpPr>
          <p:nvPr>
            <p:ph type="body" orient="vert" idx="1"/>
          </p:nvPr>
        </p:nvSpPr>
        <p:spPr>
          <a:xfrm>
            <a:off x="838200" y="1475509"/>
            <a:ext cx="7734300" cy="44057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51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C0BD9-0273-1D4D-9D67-56E12331E729}"/>
              </a:ext>
            </a:extLst>
          </p:cNvPr>
          <p:cNvSpPr>
            <a:spLocks noGrp="1"/>
          </p:cNvSpPr>
          <p:nvPr>
            <p:ph type="title"/>
          </p:nvPr>
        </p:nvSpPr>
        <p:spPr>
          <a:xfrm>
            <a:off x="838200" y="153034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3DE142-60A1-4F4F-BCF7-8389697F8511}"/>
              </a:ext>
            </a:extLst>
          </p:cNvPr>
          <p:cNvSpPr>
            <a:spLocks noGrp="1"/>
          </p:cNvSpPr>
          <p:nvPr>
            <p:ph idx="1"/>
          </p:nvPr>
        </p:nvSpPr>
        <p:spPr>
          <a:xfrm>
            <a:off x="838200" y="3096491"/>
            <a:ext cx="10515600" cy="2763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DE62F7-4B9A-AE4C-8F00-9D057858A1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2132C6-7433-E94C-9BEF-FC8E0A682A0E}"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FA78CDB-4A45-AA4D-8B63-208E4757B72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161F5072-CA5E-604D-B856-0FA30F24920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57A528-9B35-BE46-A5B0-931D0E7A1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7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34440-9B2C-CB4A-87E5-E3CE02C6771C}"/>
              </a:ext>
            </a:extLst>
          </p:cNvPr>
          <p:cNvSpPr>
            <a:spLocks noGrp="1"/>
          </p:cNvSpPr>
          <p:nvPr>
            <p:ph type="title"/>
          </p:nvPr>
        </p:nvSpPr>
        <p:spPr>
          <a:xfrm>
            <a:off x="831850" y="1587069"/>
            <a:ext cx="10515600" cy="2733675"/>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BAA8368-60A5-5849-9571-2A33A0D8F2C4}"/>
              </a:ext>
            </a:extLst>
          </p:cNvPr>
          <p:cNvSpPr>
            <a:spLocks noGrp="1"/>
          </p:cNvSpPr>
          <p:nvPr>
            <p:ph type="body" idx="1"/>
          </p:nvPr>
        </p:nvSpPr>
        <p:spPr>
          <a:xfrm>
            <a:off x="831850" y="4488873"/>
            <a:ext cx="10515600" cy="13300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679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45CF4-E650-754A-A6F6-055C0F3088BF}"/>
              </a:ext>
            </a:extLst>
          </p:cNvPr>
          <p:cNvSpPr>
            <a:spLocks noGrp="1"/>
          </p:cNvSpPr>
          <p:nvPr>
            <p:ph type="title"/>
          </p:nvPr>
        </p:nvSpPr>
        <p:spPr>
          <a:xfrm>
            <a:off x="838200" y="1870364"/>
            <a:ext cx="10515600" cy="110901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0B01FD-CD82-1F46-B98A-6CDC72CC046F}"/>
              </a:ext>
            </a:extLst>
          </p:cNvPr>
          <p:cNvSpPr>
            <a:spLocks noGrp="1"/>
          </p:cNvSpPr>
          <p:nvPr>
            <p:ph sz="half" idx="1"/>
          </p:nvPr>
        </p:nvSpPr>
        <p:spPr>
          <a:xfrm>
            <a:off x="838200" y="3219161"/>
            <a:ext cx="5181600" cy="2599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55B78F-18D4-1146-A149-1EB48018A22C}"/>
              </a:ext>
            </a:extLst>
          </p:cNvPr>
          <p:cNvSpPr>
            <a:spLocks noGrp="1"/>
          </p:cNvSpPr>
          <p:nvPr>
            <p:ph sz="half" idx="2"/>
          </p:nvPr>
        </p:nvSpPr>
        <p:spPr>
          <a:xfrm>
            <a:off x="6172200" y="3219161"/>
            <a:ext cx="5181600" cy="2599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8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5C44D-C4FF-4C4A-8CA1-FFFC8A59F426}"/>
              </a:ext>
            </a:extLst>
          </p:cNvPr>
          <p:cNvSpPr>
            <a:spLocks noGrp="1"/>
          </p:cNvSpPr>
          <p:nvPr>
            <p:ph type="title"/>
          </p:nvPr>
        </p:nvSpPr>
        <p:spPr>
          <a:xfrm>
            <a:off x="838200" y="1797052"/>
            <a:ext cx="10515600" cy="82391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840680-5D89-4E4A-B277-AD65C81D9EB3}"/>
              </a:ext>
            </a:extLst>
          </p:cNvPr>
          <p:cNvSpPr>
            <a:spLocks noGrp="1"/>
          </p:cNvSpPr>
          <p:nvPr>
            <p:ph type="body" idx="1"/>
          </p:nvPr>
        </p:nvSpPr>
        <p:spPr>
          <a:xfrm>
            <a:off x="848159" y="27876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502A73-A3F8-2846-9583-48D0426B72EE}"/>
              </a:ext>
            </a:extLst>
          </p:cNvPr>
          <p:cNvSpPr>
            <a:spLocks noGrp="1"/>
          </p:cNvSpPr>
          <p:nvPr>
            <p:ph sz="half" idx="2"/>
          </p:nvPr>
        </p:nvSpPr>
        <p:spPr>
          <a:xfrm>
            <a:off x="839788" y="3821113"/>
            <a:ext cx="5157787" cy="1997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49D465D-7A11-0847-A3C5-902B785F0CEB}"/>
              </a:ext>
            </a:extLst>
          </p:cNvPr>
          <p:cNvSpPr>
            <a:spLocks noGrp="1"/>
          </p:cNvSpPr>
          <p:nvPr>
            <p:ph type="body" sz="quarter" idx="3"/>
          </p:nvPr>
        </p:nvSpPr>
        <p:spPr>
          <a:xfrm>
            <a:off x="6186055" y="27876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428EF95-E2FB-4C47-93A0-20870D0BBC3E}"/>
              </a:ext>
            </a:extLst>
          </p:cNvPr>
          <p:cNvSpPr>
            <a:spLocks noGrp="1"/>
          </p:cNvSpPr>
          <p:nvPr>
            <p:ph sz="quarter" idx="4"/>
          </p:nvPr>
        </p:nvSpPr>
        <p:spPr>
          <a:xfrm>
            <a:off x="6172200" y="3821113"/>
            <a:ext cx="5183188" cy="19977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20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FBC3C-18A5-2644-A00B-00124A18F71E}"/>
              </a:ext>
            </a:extLst>
          </p:cNvPr>
          <p:cNvSpPr>
            <a:spLocks noGrp="1"/>
          </p:cNvSpPr>
          <p:nvPr>
            <p:ph type="title"/>
          </p:nvPr>
        </p:nvSpPr>
        <p:spPr>
          <a:xfrm>
            <a:off x="838200" y="208352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7660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63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6978A-12B0-B04F-9ED4-B22840230EE3}"/>
              </a:ext>
            </a:extLst>
          </p:cNvPr>
          <p:cNvSpPr>
            <a:spLocks noGrp="1"/>
          </p:cNvSpPr>
          <p:nvPr>
            <p:ph type="title"/>
          </p:nvPr>
        </p:nvSpPr>
        <p:spPr>
          <a:xfrm>
            <a:off x="839788" y="1782473"/>
            <a:ext cx="3932237" cy="98150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E0F93B2-69D3-674D-9E0C-D5938B2B96F6}"/>
              </a:ext>
            </a:extLst>
          </p:cNvPr>
          <p:cNvSpPr>
            <a:spLocks noGrp="1"/>
          </p:cNvSpPr>
          <p:nvPr>
            <p:ph idx="1"/>
          </p:nvPr>
        </p:nvSpPr>
        <p:spPr>
          <a:xfrm>
            <a:off x="5183188" y="1782473"/>
            <a:ext cx="6172200" cy="40370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DCC1B96-A155-AF43-B413-61EB5AFBDE08}"/>
              </a:ext>
            </a:extLst>
          </p:cNvPr>
          <p:cNvSpPr>
            <a:spLocks noGrp="1"/>
          </p:cNvSpPr>
          <p:nvPr>
            <p:ph type="body" sz="half" idx="2"/>
          </p:nvPr>
        </p:nvSpPr>
        <p:spPr>
          <a:xfrm>
            <a:off x="839788" y="2930236"/>
            <a:ext cx="3932237" cy="2897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8075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E30BB-9B93-9049-B4EA-B62F319BADB0}"/>
              </a:ext>
            </a:extLst>
          </p:cNvPr>
          <p:cNvSpPr>
            <a:spLocks noGrp="1"/>
          </p:cNvSpPr>
          <p:nvPr>
            <p:ph type="title"/>
          </p:nvPr>
        </p:nvSpPr>
        <p:spPr>
          <a:xfrm>
            <a:off x="839788" y="1808018"/>
            <a:ext cx="3932237" cy="957696"/>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8A9F07-AEC8-5F4F-ADF1-B69074B3074E}"/>
              </a:ext>
            </a:extLst>
          </p:cNvPr>
          <p:cNvSpPr>
            <a:spLocks noGrp="1"/>
          </p:cNvSpPr>
          <p:nvPr>
            <p:ph type="pic" idx="1"/>
          </p:nvPr>
        </p:nvSpPr>
        <p:spPr>
          <a:xfrm>
            <a:off x="5183188" y="1808018"/>
            <a:ext cx="6172200" cy="4053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D2DB9F-0654-2A49-B7D6-3708725453D3}"/>
              </a:ext>
            </a:extLst>
          </p:cNvPr>
          <p:cNvSpPr>
            <a:spLocks noGrp="1"/>
          </p:cNvSpPr>
          <p:nvPr>
            <p:ph type="body" sz="half" idx="2"/>
          </p:nvPr>
        </p:nvSpPr>
        <p:spPr>
          <a:xfrm>
            <a:off x="839788" y="3013364"/>
            <a:ext cx="3932237" cy="28556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7518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F041A8-A922-E840-B3A1-A7CAC192779D}"/>
              </a:ext>
            </a:extLst>
          </p:cNvPr>
          <p:cNvSpPr>
            <a:spLocks noGrp="1"/>
          </p:cNvSpPr>
          <p:nvPr>
            <p:ph type="body" idx="1"/>
          </p:nvPr>
        </p:nvSpPr>
        <p:spPr>
          <a:xfrm>
            <a:off x="838200" y="2889534"/>
            <a:ext cx="10515600" cy="2924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3">
            <a:extLst>
              <a:ext uri="{FF2B5EF4-FFF2-40B4-BE49-F238E27FC236}">
                <a16:creationId xmlns:a16="http://schemas.microsoft.com/office/drawing/2014/main" xmlns="" id="{96C59599-6696-5B47-8A0B-0BA6D5DFD4A5}"/>
              </a:ext>
            </a:extLst>
          </p:cNvPr>
          <p:cNvSpPr txBox="1">
            <a:spLocks noChangeArrowheads="1"/>
          </p:cNvSpPr>
          <p:nvPr userDrawn="1"/>
        </p:nvSpPr>
        <p:spPr>
          <a:xfrm>
            <a:off x="204931" y="5950383"/>
            <a:ext cx="7421996" cy="907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it-IT" sz="1400" b="1"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The module is implemented in the frame of the project Jean Monnet Module on Sustainable Development in the European Union: Jean Monnet interdisciplinary Module (project number: 101127599 — EU4Sustainability), Erasmus+ Jean Monnet Actions.</a:t>
            </a:r>
          </a:p>
        </p:txBody>
      </p:sp>
      <p:sp>
        <p:nvSpPr>
          <p:cNvPr id="15" name="Title Placeholder 14">
            <a:extLst>
              <a:ext uri="{FF2B5EF4-FFF2-40B4-BE49-F238E27FC236}">
                <a16:creationId xmlns:a16="http://schemas.microsoft.com/office/drawing/2014/main" xmlns="" id="{3DFB4071-FF6D-584B-9272-84695921AEF2}"/>
              </a:ext>
            </a:extLst>
          </p:cNvPr>
          <p:cNvSpPr>
            <a:spLocks noGrp="1"/>
          </p:cNvSpPr>
          <p:nvPr>
            <p:ph type="title"/>
          </p:nvPr>
        </p:nvSpPr>
        <p:spPr>
          <a:xfrm>
            <a:off x="838200" y="1433514"/>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Immagine 6" descr="Immagine che contiene testo&#10;&#10;Descrizione generata automaticamente">
            <a:extLst>
              <a:ext uri="{FF2B5EF4-FFF2-40B4-BE49-F238E27FC236}">
                <a16:creationId xmlns:a16="http://schemas.microsoft.com/office/drawing/2014/main" xmlns="" id="{71C47E7C-D7C8-0412-FA84-3DA3757843A3}"/>
              </a:ext>
            </a:extLst>
          </p:cNvPr>
          <p:cNvPicPr>
            <a:picLocks noChangeAspect="1"/>
          </p:cNvPicPr>
          <p:nvPr userDrawn="1"/>
        </p:nvPicPr>
        <p:blipFill>
          <a:blip r:embed="rId13"/>
          <a:stretch>
            <a:fillRect/>
          </a:stretch>
        </p:blipFill>
        <p:spPr>
          <a:xfrm>
            <a:off x="8201937" y="5950384"/>
            <a:ext cx="3615489" cy="758512"/>
          </a:xfrm>
          <a:prstGeom prst="rect">
            <a:avLst/>
          </a:prstGeom>
        </p:spPr>
      </p:pic>
      <p:pic>
        <p:nvPicPr>
          <p:cNvPr id="8" name="Picture 2" descr="File:Logo UEH xanh.jpg - Wikipedi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6095" y="94495"/>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lternativ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49000" y="126579"/>
            <a:ext cx="11430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00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lass building with plants on the terrace">
            <a:extLst>
              <a:ext uri="{FF2B5EF4-FFF2-40B4-BE49-F238E27FC236}">
                <a16:creationId xmlns:a16="http://schemas.microsoft.com/office/drawing/2014/main" xmlns="" id="{BD9EF88C-9E33-8C6B-35FD-B4841721B0B9}"/>
              </a:ext>
            </a:extLst>
          </p:cNvPr>
          <p:cNvPicPr>
            <a:picLocks noChangeAspect="1"/>
          </p:cNvPicPr>
          <p:nvPr/>
        </p:nvPicPr>
        <p:blipFill>
          <a:blip r:embed="rId3"/>
          <a:srcRect t="5878" b="9852"/>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605823A-3B8E-9143-960B-2C6718D4C2A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SUSTAINABLE DEVELOPMENT </a:t>
            </a:r>
            <a:br>
              <a:rPr lang="en-US" sz="5200">
                <a:solidFill>
                  <a:srgbClr val="FFFFFF"/>
                </a:solidFill>
              </a:rPr>
            </a:br>
            <a:r>
              <a:rPr lang="en-US" sz="5200">
                <a:solidFill>
                  <a:srgbClr val="FFFFFF"/>
                </a:solidFill>
              </a:rPr>
              <a:t>IN EU EXTERNAL RELATIONS</a:t>
            </a:r>
          </a:p>
        </p:txBody>
      </p:sp>
      <p:sp>
        <p:nvSpPr>
          <p:cNvPr id="3" name="Subtitle 2">
            <a:extLst>
              <a:ext uri="{FF2B5EF4-FFF2-40B4-BE49-F238E27FC236}">
                <a16:creationId xmlns:a16="http://schemas.microsoft.com/office/drawing/2014/main" xmlns="" id="{91FC0CED-73CC-4E45-B83D-930D9CBFC83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b="1" dirty="0">
                <a:solidFill>
                  <a:srgbClr val="FFFFFF"/>
                </a:solidFill>
              </a:rPr>
              <a:t>TRINH THUY ANH, Assoc. Prof. </a:t>
            </a:r>
          </a:p>
          <a:p>
            <a:r>
              <a:rPr lang="en-US" b="1" dirty="0">
                <a:solidFill>
                  <a:srgbClr val="FFFFFF"/>
                </a:solidFill>
              </a:rPr>
              <a:t>University of Economics Ho Chi Minh City (UEH)</a:t>
            </a:r>
          </a:p>
        </p:txBody>
      </p:sp>
    </p:spTree>
    <p:extLst>
      <p:ext uri="{BB962C8B-B14F-4D97-AF65-F5344CB8AC3E}">
        <p14:creationId xmlns:p14="http://schemas.microsoft.com/office/powerpoint/2010/main" val="343936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838200" y="997528"/>
            <a:ext cx="10515600" cy="1325563"/>
          </a:xfrm>
        </p:spPr>
        <p:txBody>
          <a:bodyPr/>
          <a:lstStyle/>
          <a:p>
            <a:r>
              <a:rPr lang="en-US" b="1" dirty="0">
                <a:solidFill>
                  <a:srgbClr val="00B050"/>
                </a:solidFill>
              </a:rPr>
              <a:t>6. Cross-Border Cooperation</a:t>
            </a:r>
            <a:endParaRPr lang="en-US"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624468" y="2323091"/>
            <a:ext cx="8118088" cy="3537381"/>
          </a:xfrm>
        </p:spPr>
        <p:txBody>
          <a:bodyPr>
            <a:normAutofit fontScale="77500" lnSpcReduction="20000"/>
          </a:bodyPr>
          <a:lstStyle/>
          <a:p>
            <a:pPr algn="just">
              <a:buFont typeface="Arial" panose="020B0604020202020204" pitchFamily="34" charset="0"/>
              <a:buChar char="•"/>
            </a:pPr>
            <a:r>
              <a:rPr lang="en-US" b="1" dirty="0"/>
              <a:t>Cross-Border Cooperation (CBC) Programs:</a:t>
            </a:r>
            <a:r>
              <a:rPr lang="en-US" dirty="0"/>
              <a:t> These programs support joint projects between EU member states and neighboring countries to address shared challenges, including environmental protection, sustainable tourism, and regional economic development. CBC programs aim to promote sustainable regional development by fostering collaboration on issues such as water management, biodiversity, and sustainable transport.</a:t>
            </a:r>
          </a:p>
          <a:p>
            <a:pPr algn="just">
              <a:buFont typeface="Arial" panose="020B0604020202020204" pitchFamily="34" charset="0"/>
              <a:buChar char="•"/>
            </a:pPr>
            <a:r>
              <a:rPr lang="en-US" b="1" dirty="0"/>
              <a:t>Danube and Black Sea Strategies:</a:t>
            </a:r>
            <a:r>
              <a:rPr lang="en-US" dirty="0"/>
              <a:t> Regional strategies that promote cooperation on sustainable development among countries along the Danube River and Black Sea, focusing on protecting natural resources, promoting sustainable transport, and enhancing regional connectivity.</a:t>
            </a:r>
          </a:p>
          <a:p>
            <a:pPr algn="just"/>
            <a:endParaRPr lang="en-US" dirty="0"/>
          </a:p>
        </p:txBody>
      </p:sp>
      <p:pic>
        <p:nvPicPr>
          <p:cNvPr id="55298" name="Picture 2" descr="European Neighbourhood Policy - Wikipedia">
            <a:extLst>
              <a:ext uri="{FF2B5EF4-FFF2-40B4-BE49-F238E27FC236}">
                <a16:creationId xmlns:a16="http://schemas.microsoft.com/office/drawing/2014/main" xmlns="" id="{5206769B-12E3-5AAE-DA9C-B0B07900B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556" y="2739231"/>
            <a:ext cx="30099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3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423746" y="876693"/>
            <a:ext cx="8274205" cy="1163282"/>
          </a:xfrm>
        </p:spPr>
        <p:txBody>
          <a:bodyPr anchor="b">
            <a:normAutofit/>
          </a:bodyPr>
          <a:lstStyle/>
          <a:p>
            <a:r>
              <a:rPr lang="en-US" sz="3200" b="1" dirty="0">
                <a:solidFill>
                  <a:srgbClr val="00B050"/>
                </a:solidFill>
              </a:rPr>
              <a:t>7. Financial Instruments and Technical Assistance</a:t>
            </a:r>
            <a:endParaRPr lang="en-US" sz="3200"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423746" y="2533476"/>
            <a:ext cx="7426713" cy="3447832"/>
          </a:xfrm>
        </p:spPr>
        <p:txBody>
          <a:bodyPr anchor="t">
            <a:normAutofit lnSpcReduction="10000"/>
          </a:bodyPr>
          <a:lstStyle/>
          <a:p>
            <a:pPr>
              <a:buFont typeface="Arial" panose="020B0604020202020204" pitchFamily="34" charset="0"/>
              <a:buChar char="•"/>
            </a:pPr>
            <a:r>
              <a:rPr lang="en-US" sz="1800" b="1" dirty="0" err="1"/>
              <a:t>Neighbourhood</a:t>
            </a:r>
            <a:r>
              <a:rPr lang="en-US" sz="1800" b="1" dirty="0"/>
              <a:t>, Development and International Cooperation Instrument (NDICI) – Global Europe:</a:t>
            </a:r>
            <a:r>
              <a:rPr lang="en-US" sz="1800" dirty="0"/>
              <a:t> The main financial instrument supporting the EU’s external action, including in the neighborhood. It funds sustainable development projects, supports reforms, and helps countries address economic, social, and environmental challenges.</a:t>
            </a:r>
          </a:p>
          <a:p>
            <a:pPr>
              <a:buFont typeface="Arial" panose="020B0604020202020204" pitchFamily="34" charset="0"/>
              <a:buChar char="•"/>
            </a:pPr>
            <a:r>
              <a:rPr lang="en-US" sz="1800" b="1" dirty="0"/>
              <a:t>Technical Assistance and Information Exchange (TAIEX):</a:t>
            </a:r>
            <a:r>
              <a:rPr lang="en-US" sz="1800" dirty="0"/>
              <a:t> Provides technical support to neighboring countries to help them align with EU standards, including those related to environmental protection, sustainable energy, and climate action.</a:t>
            </a:r>
          </a:p>
          <a:p>
            <a:pPr>
              <a:buFont typeface="Arial" panose="020B0604020202020204" pitchFamily="34" charset="0"/>
              <a:buChar char="•"/>
            </a:pPr>
            <a:r>
              <a:rPr lang="en-US" sz="1800" b="1" dirty="0"/>
              <a:t>Twinning Programs:</a:t>
            </a:r>
            <a:r>
              <a:rPr lang="en-US" sz="1800" dirty="0"/>
              <a:t> Twinning initiatives facilitate direct cooperation between public institutions in EU member states and their counterparts in neighboring countries, providing expertise and support in areas such as environmental management, sustainable urban planning, and energy efficiency.</a:t>
            </a:r>
          </a:p>
          <a:p>
            <a:endParaRPr lang="en-US" sz="1800" dirty="0"/>
          </a:p>
        </p:txBody>
      </p:sp>
      <p:pic>
        <p:nvPicPr>
          <p:cNvPr id="56322" name="Picture 2" descr="INDIA AND EU AS PARTNERS FOR SUSTAINABLE DEVELOPMENT">
            <a:extLst>
              <a:ext uri="{FF2B5EF4-FFF2-40B4-BE49-F238E27FC236}">
                <a16:creationId xmlns:a16="http://schemas.microsoft.com/office/drawing/2014/main" xmlns="" id="{14C75ABC-3EC7-08F0-B2AC-A4CDA89EB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51" r="28212" b="1"/>
          <a:stretch/>
        </p:blipFill>
        <p:spPr bwMode="auto">
          <a:xfrm>
            <a:off x="8140391" y="1694985"/>
            <a:ext cx="3465247" cy="4225524"/>
          </a:xfrm>
          <a:prstGeom prst="rect">
            <a:avLst/>
          </a:prstGeom>
          <a:noFill/>
          <a:extLst>
            <a:ext uri="{909E8E84-426E-40DD-AFC4-6F175D3DCCD1}">
              <a14:hiddenFill xmlns:a14="http://schemas.microsoft.com/office/drawing/2010/main">
                <a:solidFill>
                  <a:srgbClr val="FFFFFF"/>
                </a:solidFill>
              </a14:hiddenFill>
            </a:ext>
          </a:extLst>
        </p:spPr>
      </p:pic>
      <p:grpSp>
        <p:nvGrpSpPr>
          <p:cNvPr id="56327" name="Group 56326">
            <a:extLst>
              <a:ext uri="{FF2B5EF4-FFF2-40B4-BE49-F238E27FC236}">
                <a16:creationId xmlns:a16="http://schemas.microsoft.com/office/drawing/2014/main" xmlns="" id="{442598CC-934A-7BCD-C691-B2FE74CEDE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015162" y="5858828"/>
            <a:ext cx="4300544" cy="123363"/>
            <a:chOff x="7015162" y="5858828"/>
            <a:chExt cx="4300544" cy="123363"/>
          </a:xfrm>
        </p:grpSpPr>
        <p:sp>
          <p:nvSpPr>
            <p:cNvPr id="56328" name="Rectangle 56327">
              <a:extLst>
                <a:ext uri="{FF2B5EF4-FFF2-40B4-BE49-F238E27FC236}">
                  <a16:creationId xmlns:a16="http://schemas.microsoft.com/office/drawing/2014/main" xmlns="" id="{AACD0983-348C-E24F-6839-EA2014B9D1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9" name="Rectangle 56328">
              <a:extLst>
                <a:ext uri="{FF2B5EF4-FFF2-40B4-BE49-F238E27FC236}">
                  <a16:creationId xmlns:a16="http://schemas.microsoft.com/office/drawing/2014/main" xmlns="" id="{E1174876-930F-4902-5A02-2742055662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36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637478" y="997528"/>
            <a:ext cx="10515600" cy="1325563"/>
          </a:xfrm>
        </p:spPr>
        <p:txBody>
          <a:bodyPr/>
          <a:lstStyle/>
          <a:p>
            <a:r>
              <a:rPr lang="en-US" b="1" dirty="0">
                <a:solidFill>
                  <a:srgbClr val="00B050"/>
                </a:solidFill>
              </a:rPr>
              <a:t>8. Security, Stability, and Resilience</a:t>
            </a:r>
            <a:endParaRPr lang="en-US"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427463" y="2273415"/>
            <a:ext cx="7346795" cy="3537381"/>
          </a:xfrm>
        </p:spPr>
        <p:txBody>
          <a:bodyPr>
            <a:normAutofit fontScale="77500" lnSpcReduction="20000"/>
          </a:bodyPr>
          <a:lstStyle/>
          <a:p>
            <a:pPr>
              <a:buFont typeface="Arial" panose="020B0604020202020204" pitchFamily="34" charset="0"/>
              <a:buChar char="•"/>
            </a:pPr>
            <a:r>
              <a:rPr lang="en-US" b="1" dirty="0"/>
              <a:t>Integrated Approach to Security:</a:t>
            </a:r>
            <a:r>
              <a:rPr lang="en-US" dirty="0"/>
              <a:t> The EU recognizes that security and sustainable development are interconnected. Its neighborhood policy includes efforts to address security challenges, such as conflict prevention, crisis management, and combating organized crime, which can undermine sustainable development.</a:t>
            </a:r>
          </a:p>
          <a:p>
            <a:pPr>
              <a:buFont typeface="Arial" panose="020B0604020202020204" pitchFamily="34" charset="0"/>
              <a:buChar char="•"/>
            </a:pPr>
            <a:r>
              <a:rPr lang="en-US" b="1" dirty="0"/>
              <a:t>Resilience Building:</a:t>
            </a:r>
            <a:r>
              <a:rPr lang="en-US" dirty="0"/>
              <a:t> The EU works to enhance the resilience of neighboring countries to economic, social, and environmental shocks, including those related to climate change and natural disasters. This includes support for disaster risk reduction, sustainable resource management, and community-based adaptation strategies.</a:t>
            </a:r>
          </a:p>
        </p:txBody>
      </p:sp>
      <p:pic>
        <p:nvPicPr>
          <p:cNvPr id="4" name="Picture 2" descr="EU's whole-of-government approach towards the Sustainable Development Goals  | Download Scientific Diagram">
            <a:extLst>
              <a:ext uri="{FF2B5EF4-FFF2-40B4-BE49-F238E27FC236}">
                <a16:creationId xmlns:a16="http://schemas.microsoft.com/office/drawing/2014/main" xmlns="" id="{ACD07B9D-6165-96C2-8534-9E83D7FD5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537" y="3070556"/>
            <a:ext cx="41910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2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2A8EF-C5E3-5D7E-CE9D-B6AD8BBBD41E}"/>
              </a:ext>
            </a:extLst>
          </p:cNvPr>
          <p:cNvSpPr>
            <a:spLocks noGrp="1"/>
          </p:cNvSpPr>
          <p:nvPr>
            <p:ph type="title"/>
          </p:nvPr>
        </p:nvSpPr>
        <p:spPr>
          <a:xfrm>
            <a:off x="761840" y="1138265"/>
            <a:ext cx="6352638" cy="1401183"/>
          </a:xfrm>
        </p:spPr>
        <p:txBody>
          <a:bodyPr anchor="t">
            <a:normAutofit/>
          </a:bodyPr>
          <a:lstStyle/>
          <a:p>
            <a:r>
              <a:rPr lang="en-US" sz="3200" b="1" dirty="0">
                <a:solidFill>
                  <a:srgbClr val="00B050"/>
                </a:solidFill>
              </a:rPr>
              <a:t>Challenges and Considerations</a:t>
            </a:r>
            <a:endParaRPr lang="en-US" sz="3200" dirty="0">
              <a:solidFill>
                <a:srgbClr val="00B050"/>
              </a:solidFill>
            </a:endParaRPr>
          </a:p>
        </p:txBody>
      </p:sp>
      <p:cxnSp>
        <p:nvCxnSpPr>
          <p:cNvPr id="9" name="Straight Connector 8">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204FC85-4D8B-500E-7951-DBF16F6F42C0}"/>
              </a:ext>
            </a:extLst>
          </p:cNvPr>
          <p:cNvSpPr>
            <a:spLocks noGrp="1"/>
          </p:cNvSpPr>
          <p:nvPr>
            <p:ph idx="1"/>
          </p:nvPr>
        </p:nvSpPr>
        <p:spPr>
          <a:xfrm>
            <a:off x="761840" y="1828800"/>
            <a:ext cx="6352638" cy="4325311"/>
          </a:xfrm>
        </p:spPr>
        <p:txBody>
          <a:bodyPr>
            <a:normAutofit/>
          </a:bodyPr>
          <a:lstStyle/>
          <a:p>
            <a:pPr>
              <a:buFont typeface="Arial" panose="020B0604020202020204" pitchFamily="34" charset="0"/>
              <a:buChar char="•"/>
            </a:pPr>
            <a:r>
              <a:rPr lang="en-US" sz="2000" b="1" dirty="0"/>
              <a:t>Political Instability and Governance Issues:</a:t>
            </a:r>
            <a:r>
              <a:rPr lang="en-US" sz="2000" dirty="0"/>
              <a:t> Achieving sustainable development in the EU’s neighborhood can be hampered by political instability, governance challenges, and conflicts in some regions.</a:t>
            </a:r>
          </a:p>
          <a:p>
            <a:pPr>
              <a:buFont typeface="Arial" panose="020B0604020202020204" pitchFamily="34" charset="0"/>
              <a:buChar char="•"/>
            </a:pPr>
            <a:r>
              <a:rPr lang="en-US" sz="2000" b="1" dirty="0"/>
              <a:t>Balancing Short-term Needs with Long-term Goals:</a:t>
            </a:r>
            <a:r>
              <a:rPr lang="en-US" sz="2000" dirty="0"/>
              <a:t> Addressing immediate socio-economic needs while maintaining a focus on long-term sustainability can be a complex balance for the EU’s neighborhood policies.</a:t>
            </a:r>
          </a:p>
          <a:p>
            <a:pPr>
              <a:buFont typeface="Arial" panose="020B0604020202020204" pitchFamily="34" charset="0"/>
              <a:buChar char="•"/>
            </a:pPr>
            <a:r>
              <a:rPr lang="en-US" sz="2000" b="1" dirty="0"/>
              <a:t>Diverse Needs and Capacities:</a:t>
            </a:r>
            <a:r>
              <a:rPr lang="en-US" sz="2000" dirty="0"/>
              <a:t> The varied political, economic, and environmental conditions across the EU’s neighborhood require tailored approaches that account for different needs and capacities of partner countries.</a:t>
            </a:r>
          </a:p>
          <a:p>
            <a:endParaRPr lang="en-US" sz="2000" dirty="0"/>
          </a:p>
        </p:txBody>
      </p:sp>
      <p:pic>
        <p:nvPicPr>
          <p:cNvPr id="4" name="Picture 2" descr="Corporate Sustainability Trends to Watch Out For in 2023￼ - EcoMatcher">
            <a:extLst>
              <a:ext uri="{FF2B5EF4-FFF2-40B4-BE49-F238E27FC236}">
                <a16:creationId xmlns:a16="http://schemas.microsoft.com/office/drawing/2014/main" xmlns="" id="{51BA6DD0-E7D3-63FF-8FCE-67A2216BD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84" r="21643" b="-1"/>
          <a:stretch/>
        </p:blipFill>
        <p:spPr bwMode="auto">
          <a:xfrm>
            <a:off x="7307004" y="1628078"/>
            <a:ext cx="4123156" cy="408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6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4EBB3-CC4F-4B40-AED2-AF901F286D0B}"/>
              </a:ext>
            </a:extLst>
          </p:cNvPr>
          <p:cNvSpPr>
            <a:spLocks noGrp="1"/>
          </p:cNvSpPr>
          <p:nvPr>
            <p:ph type="title"/>
          </p:nvPr>
        </p:nvSpPr>
        <p:spPr>
          <a:xfrm>
            <a:off x="876693" y="741391"/>
            <a:ext cx="5219307" cy="1616203"/>
          </a:xfrm>
        </p:spPr>
        <p:txBody>
          <a:bodyPr anchor="b">
            <a:normAutofit/>
          </a:bodyPr>
          <a:lstStyle/>
          <a:p>
            <a:r>
              <a:rPr lang="en-US" sz="3200" dirty="0">
                <a:solidFill>
                  <a:srgbClr val="C00000"/>
                </a:solidFill>
                <a:effectLst/>
                <a:latin typeface="Tahoma" panose="020B0604030504040204" pitchFamily="34" charset="0"/>
              </a:rPr>
              <a:t>EU sustainable development cooperation with developing countries</a:t>
            </a:r>
            <a:endParaRPr lang="en-US" sz="3200" dirty="0">
              <a:solidFill>
                <a:srgbClr val="C00000"/>
              </a:solidFill>
            </a:endParaRPr>
          </a:p>
        </p:txBody>
      </p:sp>
      <p:sp>
        <p:nvSpPr>
          <p:cNvPr id="3" name="Content Placeholder 2">
            <a:extLst>
              <a:ext uri="{FF2B5EF4-FFF2-40B4-BE49-F238E27FC236}">
                <a16:creationId xmlns:a16="http://schemas.microsoft.com/office/drawing/2014/main" xmlns="" id="{140008A5-D8C2-F8BE-A41B-DF0B79469CB0}"/>
              </a:ext>
            </a:extLst>
          </p:cNvPr>
          <p:cNvSpPr>
            <a:spLocks noGrp="1"/>
          </p:cNvSpPr>
          <p:nvPr>
            <p:ph idx="1"/>
          </p:nvPr>
        </p:nvSpPr>
        <p:spPr>
          <a:xfrm>
            <a:off x="876692" y="2533476"/>
            <a:ext cx="5219307" cy="3537410"/>
          </a:xfrm>
        </p:spPr>
        <p:txBody>
          <a:bodyPr anchor="t">
            <a:normAutofit/>
          </a:bodyPr>
          <a:lstStyle/>
          <a:p>
            <a:pPr marL="0" indent="0">
              <a:buNone/>
            </a:pPr>
            <a:r>
              <a:rPr lang="en-US" sz="2000"/>
              <a:t>The European Union (EU) plays a significant role in promoting sustainable development in developing countries through its external action policies, which align with the global 2030 Agenda for Sustainable Development and the Sustainable Development Goals (SDGs). The EU's approach is guided by principles of partnership, inclusivity, and respect for the sovereignty of developing countries, while aiming to address key challenges such as poverty, inequality, climate change, and environmental degradation.</a:t>
            </a:r>
          </a:p>
        </p:txBody>
      </p:sp>
      <p:pic>
        <p:nvPicPr>
          <p:cNvPr id="59394" name="Picture 2" descr="Commission (Eurostat) publishes 2022 report on Sustainable Development  Goals in the European Union | CDE Almería - Centro de Documentación Europea  - Universidad de Almería">
            <a:extLst>
              <a:ext uri="{FF2B5EF4-FFF2-40B4-BE49-F238E27FC236}">
                <a16:creationId xmlns:a16="http://schemas.microsoft.com/office/drawing/2014/main" xmlns="" id="{18C8D4AA-FB75-11DE-3E4D-D55FA214A2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8019" y="2007102"/>
            <a:ext cx="4273463" cy="2843795"/>
          </a:xfrm>
          <a:prstGeom prst="rect">
            <a:avLst/>
          </a:prstGeom>
          <a:noFill/>
          <a:extLst>
            <a:ext uri="{909E8E84-426E-40DD-AFC4-6F175D3DCCD1}">
              <a14:hiddenFill xmlns:a14="http://schemas.microsoft.com/office/drawing/2010/main">
                <a:solidFill>
                  <a:srgbClr val="FFFFFF"/>
                </a:solidFill>
              </a14:hiddenFill>
            </a:ext>
          </a:extLst>
        </p:spPr>
      </p:pic>
      <p:grpSp>
        <p:nvGrpSpPr>
          <p:cNvPr id="59399" name="Group 59398">
            <a:extLst>
              <a:ext uri="{FF2B5EF4-FFF2-40B4-BE49-F238E27FC236}">
                <a16:creationId xmlns:a16="http://schemas.microsoft.com/office/drawing/2014/main" xmlns="" id="{C54A2A4D-19EF-3552-F383-6AD9587C8A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2068638" y="0"/>
            <a:ext cx="123362" cy="6858000"/>
            <a:chOff x="12068638" y="0"/>
            <a:chExt cx="123362" cy="6858000"/>
          </a:xfrm>
        </p:grpSpPr>
        <p:sp>
          <p:nvSpPr>
            <p:cNvPr id="59400" name="Rectangle 59399">
              <a:extLst>
                <a:ext uri="{FF2B5EF4-FFF2-40B4-BE49-F238E27FC236}">
                  <a16:creationId xmlns:a16="http://schemas.microsoft.com/office/drawing/2014/main" xmlns="" id="{A9208F0F-2734-3945-8FD0-EEB19CF41A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1" name="Rectangle 59400">
              <a:extLst>
                <a:ext uri="{FF2B5EF4-FFF2-40B4-BE49-F238E27FC236}">
                  <a16:creationId xmlns:a16="http://schemas.microsoft.com/office/drawing/2014/main" xmlns="" id="{62CFF5D9-43B9-9D58-6F3F-25041716D9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591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B1D76-BBE5-9EA5-B2C4-291920192BAC}"/>
              </a:ext>
            </a:extLst>
          </p:cNvPr>
          <p:cNvSpPr>
            <a:spLocks noGrp="1"/>
          </p:cNvSpPr>
          <p:nvPr>
            <p:ph type="title"/>
          </p:nvPr>
        </p:nvSpPr>
        <p:spPr>
          <a:xfrm>
            <a:off x="762000" y="1138265"/>
            <a:ext cx="8136673" cy="1401183"/>
          </a:xfrm>
        </p:spPr>
        <p:txBody>
          <a:bodyPr anchor="t">
            <a:normAutofit/>
          </a:bodyPr>
          <a:lstStyle/>
          <a:p>
            <a:r>
              <a:rPr lang="en-US" sz="3200" b="1" dirty="0">
                <a:solidFill>
                  <a:srgbClr val="00B050"/>
                </a:solidFill>
              </a:rPr>
              <a:t>1. Policy Frameworks and Strategic Goals</a:t>
            </a:r>
            <a:endParaRPr lang="en-US" sz="3200" dirty="0">
              <a:solidFill>
                <a:srgbClr val="00B050"/>
              </a:solidFill>
            </a:endParaRPr>
          </a:p>
        </p:txBody>
      </p:sp>
      <p:cxnSp>
        <p:nvCxnSpPr>
          <p:cNvPr id="60423" name="Straight Connector 60422">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49128F0-DD04-5618-B508-54B6905D211C}"/>
              </a:ext>
            </a:extLst>
          </p:cNvPr>
          <p:cNvSpPr>
            <a:spLocks noGrp="1"/>
          </p:cNvSpPr>
          <p:nvPr>
            <p:ph idx="1"/>
          </p:nvPr>
        </p:nvSpPr>
        <p:spPr>
          <a:xfrm>
            <a:off x="301729" y="2180677"/>
            <a:ext cx="7404410" cy="3602935"/>
          </a:xfrm>
        </p:spPr>
        <p:txBody>
          <a:bodyPr>
            <a:normAutofit/>
          </a:bodyPr>
          <a:lstStyle/>
          <a:p>
            <a:pPr>
              <a:buFont typeface="Arial" panose="020B0604020202020204" pitchFamily="34" charset="0"/>
              <a:buChar char="•"/>
            </a:pPr>
            <a:r>
              <a:rPr lang="en-US" sz="1600" b="1" dirty="0"/>
              <a:t>European Consensus on Development:</a:t>
            </a:r>
            <a:r>
              <a:rPr lang="en-US" sz="1600" dirty="0"/>
              <a:t> This key policy framework aligns the EU’s development cooperation with the SDGs, emphasizing the eradication of poverty, human rights, good governance, and inclusive sustainable growth. The Consensus promotes a holistic approach that integrates the social, economic, and environmental dimensions of development.</a:t>
            </a:r>
          </a:p>
          <a:p>
            <a:pPr>
              <a:buFont typeface="Arial" panose="020B0604020202020204" pitchFamily="34" charset="0"/>
              <a:buChar char="•"/>
            </a:pPr>
            <a:r>
              <a:rPr lang="en-US" sz="1600" b="1" dirty="0"/>
              <a:t>Global Europe: </a:t>
            </a:r>
            <a:r>
              <a:rPr lang="en-US" sz="1600" b="1" dirty="0" err="1"/>
              <a:t>Neighbourhood</a:t>
            </a:r>
            <a:r>
              <a:rPr lang="en-US" sz="1600" b="1" dirty="0"/>
              <a:t>, Development, and International Cooperation Instrument (NDICI):</a:t>
            </a:r>
            <a:r>
              <a:rPr lang="en-US" sz="1600" dirty="0"/>
              <a:t> Launched in 2021, NDICI – Global Europe is the EU’s main financial instrument for supporting external action, including sustainable development in developing countries. It focuses on poverty eradication, climate action, human rights, and addressing global challenges such as health and education.</a:t>
            </a:r>
          </a:p>
          <a:p>
            <a:pPr>
              <a:buFont typeface="Arial" panose="020B0604020202020204" pitchFamily="34" charset="0"/>
              <a:buChar char="•"/>
            </a:pPr>
            <a:r>
              <a:rPr lang="en-US" sz="1600" b="1" dirty="0"/>
              <a:t>EU Green Deal:</a:t>
            </a:r>
            <a:r>
              <a:rPr lang="en-US" sz="1600" dirty="0"/>
              <a:t> The EU Green Deal also extends to its external relations, aiming to make the EU a global leader in climate and environmental diplomacy. This includes promoting the green transition and sustainable energy in developing countries, reducing emissions, and enhancing resilience to climate change.</a:t>
            </a:r>
          </a:p>
          <a:p>
            <a:endParaRPr lang="en-US" sz="1600" dirty="0"/>
          </a:p>
        </p:txBody>
      </p:sp>
      <p:sp>
        <p:nvSpPr>
          <p:cNvPr id="60425" name="Rectangle 60424">
            <a:extLst>
              <a:ext uri="{FF2B5EF4-FFF2-40B4-BE49-F238E27FC236}">
                <a16:creationId xmlns:a16="http://schemas.microsoft.com/office/drawing/2014/main" xmlns="" id="{DF8BC164-E230-753F-2C7E-B4EE7BA77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2" descr="European Union, United Nations and partner countries support new framework  for financing sustainable development | United Nations Development Programme">
            <a:extLst>
              <a:ext uri="{FF2B5EF4-FFF2-40B4-BE49-F238E27FC236}">
                <a16:creationId xmlns:a16="http://schemas.microsoft.com/office/drawing/2014/main" xmlns="" id="{9BB2AFC4-B662-1282-643D-DCDD4DEAB3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191" y="1888812"/>
            <a:ext cx="3452192" cy="307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3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736F8-FF7B-83C3-1E5F-5944F08FDC66}"/>
              </a:ext>
            </a:extLst>
          </p:cNvPr>
          <p:cNvSpPr>
            <a:spLocks noGrp="1"/>
          </p:cNvSpPr>
          <p:nvPr>
            <p:ph type="title"/>
          </p:nvPr>
        </p:nvSpPr>
        <p:spPr>
          <a:xfrm>
            <a:off x="876693" y="741391"/>
            <a:ext cx="5219307" cy="1616203"/>
          </a:xfrm>
        </p:spPr>
        <p:txBody>
          <a:bodyPr anchor="b">
            <a:normAutofit/>
          </a:bodyPr>
          <a:lstStyle/>
          <a:p>
            <a:r>
              <a:rPr lang="en-US" sz="3200" b="1" dirty="0">
                <a:solidFill>
                  <a:srgbClr val="00B050"/>
                </a:solidFill>
              </a:rPr>
              <a:t>2. Key Areas of Cooperation: Climate Change and Environmental Sustainability</a:t>
            </a:r>
            <a:endParaRPr lang="en-US" sz="3200" dirty="0">
              <a:solidFill>
                <a:srgbClr val="00B050"/>
              </a:solidFill>
            </a:endParaRPr>
          </a:p>
        </p:txBody>
      </p:sp>
      <p:sp>
        <p:nvSpPr>
          <p:cNvPr id="3" name="Content Placeholder 2">
            <a:extLst>
              <a:ext uri="{FF2B5EF4-FFF2-40B4-BE49-F238E27FC236}">
                <a16:creationId xmlns:a16="http://schemas.microsoft.com/office/drawing/2014/main" xmlns="" id="{56CCCC54-7875-E0F2-3799-7790A48E0F6A}"/>
              </a:ext>
            </a:extLst>
          </p:cNvPr>
          <p:cNvSpPr>
            <a:spLocks noGrp="1"/>
          </p:cNvSpPr>
          <p:nvPr>
            <p:ph idx="1"/>
          </p:nvPr>
        </p:nvSpPr>
        <p:spPr>
          <a:xfrm>
            <a:off x="346385" y="2533476"/>
            <a:ext cx="6661633" cy="3537410"/>
          </a:xfrm>
        </p:spPr>
        <p:txBody>
          <a:bodyPr anchor="t">
            <a:normAutofit fontScale="92500" lnSpcReduction="10000"/>
          </a:bodyPr>
          <a:lstStyle/>
          <a:p>
            <a:pPr>
              <a:buFont typeface="Arial" panose="020B0604020202020204" pitchFamily="34" charset="0"/>
              <a:buChar char="•"/>
            </a:pPr>
            <a:r>
              <a:rPr lang="en-US" sz="1600" b="1" dirty="0"/>
              <a:t>Climate Action and Resilience Building:</a:t>
            </a:r>
            <a:r>
              <a:rPr lang="en-US" sz="1600" dirty="0"/>
              <a:t> The EU supports developing countries in implementing their Nationally Determined Contributions (NDCs) under the Paris Agreement, focusing on mitigation, adaptation, and capacity building. This includes technical assistance, financial support, and policy dialogue to help countries transition to low-carbon economies and build resilience to climate impacts.</a:t>
            </a:r>
          </a:p>
          <a:p>
            <a:pPr>
              <a:buFont typeface="Arial" panose="020B0604020202020204" pitchFamily="34" charset="0"/>
              <a:buChar char="•"/>
            </a:pPr>
            <a:r>
              <a:rPr lang="en-US" sz="1600" b="1" dirty="0"/>
              <a:t>Biodiversity and Natural Resource Management:</a:t>
            </a:r>
            <a:r>
              <a:rPr lang="en-US" sz="1600" dirty="0"/>
              <a:t> The EU collaborates with developing countries to protect biodiversity, combat deforestation, promote sustainable land use, and manage water resources. Initiatives such as the EU Biodiversity Strategy aim to enhance global efforts to halt biodiversity loss and restore ecosystems.</a:t>
            </a:r>
          </a:p>
          <a:p>
            <a:pPr>
              <a:buFont typeface="Arial" panose="020B0604020202020204" pitchFamily="34" charset="0"/>
              <a:buChar char="•"/>
            </a:pPr>
            <a:r>
              <a:rPr lang="en-US" sz="1600" b="1" dirty="0"/>
              <a:t>Renewable Energy and Energy Efficiency:</a:t>
            </a:r>
            <a:r>
              <a:rPr lang="en-US" sz="1600" dirty="0"/>
              <a:t> The EU promotes sustainable energy solutions in developing countries through initiatives like the Africa-EU Energy Partnership and the EU External Investment Plan, which aim to increase access to clean, affordable, and reliable energy, supporting sustainable economic development and reducing greenhouse gas emissions.</a:t>
            </a:r>
          </a:p>
        </p:txBody>
      </p:sp>
      <p:pic>
        <p:nvPicPr>
          <p:cNvPr id="61442" name="Picture 2" descr="Climate Change — As You Sow">
            <a:extLst>
              <a:ext uri="{FF2B5EF4-FFF2-40B4-BE49-F238E27FC236}">
                <a16:creationId xmlns:a16="http://schemas.microsoft.com/office/drawing/2014/main" xmlns="" id="{5CEC4C91-E02B-0C3A-C1ED-F6209A577B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7951" y="1924485"/>
            <a:ext cx="4273463" cy="3009030"/>
          </a:xfrm>
          <a:prstGeom prst="rect">
            <a:avLst/>
          </a:prstGeom>
          <a:noFill/>
          <a:extLst>
            <a:ext uri="{909E8E84-426E-40DD-AFC4-6F175D3DCCD1}">
              <a14:hiddenFill xmlns:a14="http://schemas.microsoft.com/office/drawing/2010/main">
                <a:solidFill>
                  <a:srgbClr val="FFFFFF"/>
                </a:solidFill>
              </a14:hiddenFill>
            </a:ext>
          </a:extLst>
        </p:spPr>
      </p:pic>
      <p:grpSp>
        <p:nvGrpSpPr>
          <p:cNvPr id="61447" name="Group 61446">
            <a:extLst>
              <a:ext uri="{FF2B5EF4-FFF2-40B4-BE49-F238E27FC236}">
                <a16:creationId xmlns:a16="http://schemas.microsoft.com/office/drawing/2014/main" xmlns="" id="{C54A2A4D-19EF-3552-F383-6AD9587C8A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2068638" y="0"/>
            <a:ext cx="123362" cy="6858000"/>
            <a:chOff x="12068638" y="0"/>
            <a:chExt cx="123362" cy="6858000"/>
          </a:xfrm>
        </p:grpSpPr>
        <p:sp>
          <p:nvSpPr>
            <p:cNvPr id="61448" name="Rectangle 61447">
              <a:extLst>
                <a:ext uri="{FF2B5EF4-FFF2-40B4-BE49-F238E27FC236}">
                  <a16:creationId xmlns:a16="http://schemas.microsoft.com/office/drawing/2014/main" xmlns="" id="{A9208F0F-2734-3945-8FD0-EEB19CF41A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9" name="Rectangle 61448">
              <a:extLst>
                <a:ext uri="{FF2B5EF4-FFF2-40B4-BE49-F238E27FC236}">
                  <a16:creationId xmlns:a16="http://schemas.microsoft.com/office/drawing/2014/main" xmlns="" id="{62CFF5D9-43B9-9D58-6F3F-25041716D9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556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736F8-FF7B-83C3-1E5F-5944F08FDC66}"/>
              </a:ext>
            </a:extLst>
          </p:cNvPr>
          <p:cNvSpPr>
            <a:spLocks noGrp="1"/>
          </p:cNvSpPr>
          <p:nvPr>
            <p:ph type="title"/>
          </p:nvPr>
        </p:nvSpPr>
        <p:spPr>
          <a:xfrm>
            <a:off x="557561" y="741391"/>
            <a:ext cx="8876371" cy="1616203"/>
          </a:xfrm>
        </p:spPr>
        <p:txBody>
          <a:bodyPr anchor="b">
            <a:normAutofit/>
          </a:bodyPr>
          <a:lstStyle/>
          <a:p>
            <a:r>
              <a:rPr lang="en-US" sz="3200" b="1" dirty="0">
                <a:solidFill>
                  <a:srgbClr val="00B050"/>
                </a:solidFill>
              </a:rPr>
              <a:t>2. Key Areas of Cooperation: Economic Development and Inclusive Growth</a:t>
            </a:r>
            <a:endParaRPr lang="en-US" sz="3200" dirty="0">
              <a:solidFill>
                <a:srgbClr val="00B050"/>
              </a:solidFill>
            </a:endParaRPr>
          </a:p>
        </p:txBody>
      </p:sp>
      <p:sp>
        <p:nvSpPr>
          <p:cNvPr id="3" name="Content Placeholder 2">
            <a:extLst>
              <a:ext uri="{FF2B5EF4-FFF2-40B4-BE49-F238E27FC236}">
                <a16:creationId xmlns:a16="http://schemas.microsoft.com/office/drawing/2014/main" xmlns="" id="{56CCCC54-7875-E0F2-3799-7790A48E0F6A}"/>
              </a:ext>
            </a:extLst>
          </p:cNvPr>
          <p:cNvSpPr>
            <a:spLocks noGrp="1"/>
          </p:cNvSpPr>
          <p:nvPr>
            <p:ph idx="1"/>
          </p:nvPr>
        </p:nvSpPr>
        <p:spPr>
          <a:xfrm>
            <a:off x="346385" y="2533476"/>
            <a:ext cx="6661633" cy="3537410"/>
          </a:xfrm>
        </p:spPr>
        <p:txBody>
          <a:bodyPr anchor="t">
            <a:normAutofit lnSpcReduction="10000"/>
          </a:bodyPr>
          <a:lstStyle/>
          <a:p>
            <a:r>
              <a:rPr lang="en-US" sz="1600" b="1" dirty="0"/>
              <a:t>Support for SMEs and Sustainable Trade:</a:t>
            </a:r>
            <a:r>
              <a:rPr lang="en-US" sz="1600" dirty="0"/>
              <a:t> The EU encourages sustainable economic growth by supporting small and medium-sized enterprises (SMEs), promoting fair trade practices, and improving access to international markets for developing countries. The EU’s </a:t>
            </a:r>
            <a:r>
              <a:rPr lang="en-US" sz="1600" dirty="0" err="1"/>
              <a:t>Generalised</a:t>
            </a:r>
            <a:r>
              <a:rPr lang="en-US" sz="1600" dirty="0"/>
              <a:t> Scheme of Preferences (GSP) offers trade incentives to developing countries that meet human rights, labor, and environmental standards.</a:t>
            </a:r>
          </a:p>
          <a:p>
            <a:pPr>
              <a:buFont typeface="Arial" panose="020B0604020202020204" pitchFamily="34" charset="0"/>
              <a:buChar char="•"/>
            </a:pPr>
            <a:r>
              <a:rPr lang="en-US" sz="1600" b="1" dirty="0"/>
              <a:t>Investing in Human Capital:</a:t>
            </a:r>
            <a:r>
              <a:rPr lang="en-US" sz="1600" dirty="0"/>
              <a:t> Education, skills development, and health are key areas of EU cooperation. The EU supports educational programs, vocational training, and health initiatives that improve the quality of life and create opportunities for youth and marginalized communities in developing countries.</a:t>
            </a:r>
          </a:p>
          <a:p>
            <a:pPr>
              <a:buFont typeface="Arial" panose="020B0604020202020204" pitchFamily="34" charset="0"/>
              <a:buChar char="•"/>
            </a:pPr>
            <a:r>
              <a:rPr lang="en-US" sz="1600" b="1" dirty="0"/>
              <a:t>Job Creation and Decent Work:</a:t>
            </a:r>
            <a:r>
              <a:rPr lang="en-US" sz="1600" dirty="0"/>
              <a:t> The EU works to create decent job opportunities in developing countries through investments in sustainable industries, infrastructure, and innovation, with a focus on gender equality, youth employment, and social protection.</a:t>
            </a:r>
          </a:p>
        </p:txBody>
      </p:sp>
      <p:pic>
        <p:nvPicPr>
          <p:cNvPr id="62466" name="Picture 2" descr="Elements of Economic Development - CRE Insight Journal - CRE Insight Journal">
            <a:extLst>
              <a:ext uri="{FF2B5EF4-FFF2-40B4-BE49-F238E27FC236}">
                <a16:creationId xmlns:a16="http://schemas.microsoft.com/office/drawing/2014/main" xmlns="" id="{63C5D3EA-5505-4259-AACA-E933B4F8C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936" y="2533476"/>
            <a:ext cx="4256679" cy="27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7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280A6-DB23-6F70-6A99-987C2A9C6C61}"/>
              </a:ext>
            </a:extLst>
          </p:cNvPr>
          <p:cNvSpPr>
            <a:spLocks noGrp="1"/>
          </p:cNvSpPr>
          <p:nvPr>
            <p:ph type="title"/>
          </p:nvPr>
        </p:nvSpPr>
        <p:spPr>
          <a:xfrm>
            <a:off x="535258" y="741391"/>
            <a:ext cx="10526751" cy="1616203"/>
          </a:xfrm>
        </p:spPr>
        <p:txBody>
          <a:bodyPr anchor="b">
            <a:normAutofit/>
          </a:bodyPr>
          <a:lstStyle/>
          <a:p>
            <a:r>
              <a:rPr lang="en-US" sz="3200" b="1" dirty="0">
                <a:solidFill>
                  <a:srgbClr val="00B050"/>
                </a:solidFill>
              </a:rPr>
              <a:t>2. Key Areas of Cooperation: Governance, Human Rights, and Social Inclusion</a:t>
            </a:r>
            <a:endParaRPr lang="en-US" sz="3200" dirty="0">
              <a:solidFill>
                <a:srgbClr val="00B050"/>
              </a:solidFill>
            </a:endParaRPr>
          </a:p>
        </p:txBody>
      </p:sp>
      <p:sp>
        <p:nvSpPr>
          <p:cNvPr id="3" name="Content Placeholder 2">
            <a:extLst>
              <a:ext uri="{FF2B5EF4-FFF2-40B4-BE49-F238E27FC236}">
                <a16:creationId xmlns:a16="http://schemas.microsoft.com/office/drawing/2014/main" xmlns="" id="{49DB9C50-72CF-625B-E46C-35E730F6EDE4}"/>
              </a:ext>
            </a:extLst>
          </p:cNvPr>
          <p:cNvSpPr>
            <a:spLocks noGrp="1"/>
          </p:cNvSpPr>
          <p:nvPr>
            <p:ph idx="1"/>
          </p:nvPr>
        </p:nvSpPr>
        <p:spPr>
          <a:xfrm>
            <a:off x="223024" y="2533476"/>
            <a:ext cx="6690732" cy="3447832"/>
          </a:xfrm>
        </p:spPr>
        <p:txBody>
          <a:bodyPr anchor="t">
            <a:normAutofit/>
          </a:bodyPr>
          <a:lstStyle/>
          <a:p>
            <a:pPr>
              <a:buFont typeface="Arial" panose="020B0604020202020204" pitchFamily="34" charset="0"/>
              <a:buChar char="•"/>
            </a:pPr>
            <a:r>
              <a:rPr lang="en-US" sz="1600" b="1" dirty="0"/>
              <a:t>Strengthening Governance and Rule of Law:</a:t>
            </a:r>
            <a:r>
              <a:rPr lang="en-US" sz="1600" dirty="0"/>
              <a:t> The EU provides support for good governance, rule of law, and institutional capacity building, which are crucial for sustainable development. This includes anti-corruption measures, support for transparent and accountable governance, and promoting democratic processes.</a:t>
            </a:r>
          </a:p>
          <a:p>
            <a:pPr>
              <a:buFont typeface="Arial" panose="020B0604020202020204" pitchFamily="34" charset="0"/>
              <a:buChar char="•"/>
            </a:pPr>
            <a:r>
              <a:rPr lang="en-US" sz="1600" b="1" dirty="0"/>
              <a:t>Human Rights and Gender Equality:</a:t>
            </a:r>
            <a:r>
              <a:rPr lang="en-US" sz="1600" dirty="0"/>
              <a:t> The EU prioritizes human rights in its development cooperation, advocating for gender equality, the rights of children and vulnerable groups, and social inclusion. Programs focus on empowering women and girls, addressing gender-based violence, and promoting equal access to resources and opportunities.</a:t>
            </a:r>
          </a:p>
          <a:p>
            <a:pPr>
              <a:buFont typeface="Arial" panose="020B0604020202020204" pitchFamily="34" charset="0"/>
              <a:buChar char="•"/>
            </a:pPr>
            <a:r>
              <a:rPr lang="en-US" sz="1600" b="1" dirty="0"/>
              <a:t>Social Protection Systems:</a:t>
            </a:r>
            <a:r>
              <a:rPr lang="en-US" sz="1600" dirty="0"/>
              <a:t> The EU supports the development of social protection systems in developing countries to reduce vulnerability, protect against economic shocks, and promote inclusive growth.</a:t>
            </a:r>
          </a:p>
          <a:p>
            <a:endParaRPr lang="en-US" sz="1600" dirty="0"/>
          </a:p>
        </p:txBody>
      </p:sp>
      <p:grpSp>
        <p:nvGrpSpPr>
          <p:cNvPr id="9" name="Group 8">
            <a:extLst>
              <a:ext uri="{FF2B5EF4-FFF2-40B4-BE49-F238E27FC236}">
                <a16:creationId xmlns:a16="http://schemas.microsoft.com/office/drawing/2014/main" xmlns="" id="{1FD67D68-9B83-C338-8342-3348D8F223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xmlns="" id="{1E397F34-6B84-0D3B-0F29-B1D134B3B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BD98075-BFC1-BE9C-7FB7-23FE55E433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514" name="Picture 2" descr="December, a season to celebrate human rights – Spokane County Library  District">
            <a:extLst>
              <a:ext uri="{FF2B5EF4-FFF2-40B4-BE49-F238E27FC236}">
                <a16:creationId xmlns:a16="http://schemas.microsoft.com/office/drawing/2014/main" xmlns="" id="{DA18660B-00E1-97CA-5A54-8B9A4C3A3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209" y="2383963"/>
            <a:ext cx="4802767" cy="322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6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83C5C-3BD5-99A8-8FFE-E8E6398EC89A}"/>
              </a:ext>
            </a:extLst>
          </p:cNvPr>
          <p:cNvSpPr>
            <a:spLocks noGrp="1"/>
          </p:cNvSpPr>
          <p:nvPr>
            <p:ph type="title"/>
          </p:nvPr>
        </p:nvSpPr>
        <p:spPr>
          <a:xfrm>
            <a:off x="312232" y="741391"/>
            <a:ext cx="7437165" cy="1616203"/>
          </a:xfrm>
        </p:spPr>
        <p:txBody>
          <a:bodyPr anchor="b">
            <a:normAutofit/>
          </a:bodyPr>
          <a:lstStyle/>
          <a:p>
            <a:r>
              <a:rPr lang="en-US" sz="3200" b="1" dirty="0">
                <a:solidFill>
                  <a:srgbClr val="00B050"/>
                </a:solidFill>
              </a:rPr>
              <a:t>2. Key Areas of Cooperation: Health and Education</a:t>
            </a:r>
            <a:endParaRPr lang="en-US" sz="3200" dirty="0">
              <a:solidFill>
                <a:srgbClr val="00B050"/>
              </a:solidFill>
            </a:endParaRPr>
          </a:p>
        </p:txBody>
      </p:sp>
      <p:sp>
        <p:nvSpPr>
          <p:cNvPr id="3" name="Content Placeholder 2">
            <a:extLst>
              <a:ext uri="{FF2B5EF4-FFF2-40B4-BE49-F238E27FC236}">
                <a16:creationId xmlns:a16="http://schemas.microsoft.com/office/drawing/2014/main" xmlns="" id="{F3CC6772-94D9-5542-72A8-A314BDD9853E}"/>
              </a:ext>
            </a:extLst>
          </p:cNvPr>
          <p:cNvSpPr>
            <a:spLocks noGrp="1"/>
          </p:cNvSpPr>
          <p:nvPr>
            <p:ph idx="1"/>
          </p:nvPr>
        </p:nvSpPr>
        <p:spPr>
          <a:xfrm>
            <a:off x="223024" y="2533476"/>
            <a:ext cx="7178573" cy="3537410"/>
          </a:xfrm>
        </p:spPr>
        <p:txBody>
          <a:bodyPr anchor="t">
            <a:normAutofit/>
          </a:bodyPr>
          <a:lstStyle/>
          <a:p>
            <a:pPr>
              <a:buFont typeface="Arial" panose="020B0604020202020204" pitchFamily="34" charset="0"/>
              <a:buChar char="•"/>
            </a:pPr>
            <a:r>
              <a:rPr lang="en-US" sz="2000" b="1" dirty="0"/>
              <a:t>Global Health Initiatives:</a:t>
            </a:r>
            <a:r>
              <a:rPr lang="en-US" sz="2000" dirty="0"/>
              <a:t> The EU is a significant contributor to global health initiatives, such as Gavi, the Vaccine Alliance, and the Global Fund to Fight AIDS, Tuberculosis, and Malaria. It supports developing countries in strengthening health systems, improving access to essential health services, and addressing global health threats, including pandemics.</a:t>
            </a:r>
          </a:p>
          <a:p>
            <a:pPr>
              <a:buFont typeface="Arial" panose="020B0604020202020204" pitchFamily="34" charset="0"/>
              <a:buChar char="•"/>
            </a:pPr>
            <a:r>
              <a:rPr lang="en-US" sz="2000" b="1" dirty="0"/>
              <a:t>Education for All:</a:t>
            </a:r>
            <a:r>
              <a:rPr lang="en-US" sz="2000" dirty="0"/>
              <a:t> The EU invests in education initiatives in developing countries to improve access to quality education, reduce inequalities, and support lifelong learning opportunities. Programs focus on primary education, vocational training, and digital skills development.</a:t>
            </a:r>
          </a:p>
          <a:p>
            <a:endParaRPr lang="en-US" sz="2000" dirty="0"/>
          </a:p>
        </p:txBody>
      </p:sp>
      <p:pic>
        <p:nvPicPr>
          <p:cNvPr id="65538" name="Picture 2" descr="What does education have to do with health? – Colorado Consumer Health  Initiative">
            <a:extLst>
              <a:ext uri="{FF2B5EF4-FFF2-40B4-BE49-F238E27FC236}">
                <a16:creationId xmlns:a16="http://schemas.microsoft.com/office/drawing/2014/main" xmlns="" id="{78B025D4-1781-AB9E-EFE8-FF9A8EF5B4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1597" y="2027532"/>
            <a:ext cx="4273463" cy="3561219"/>
          </a:xfrm>
          <a:prstGeom prst="rect">
            <a:avLst/>
          </a:prstGeom>
          <a:noFill/>
          <a:extLst>
            <a:ext uri="{909E8E84-426E-40DD-AFC4-6F175D3DCCD1}">
              <a14:hiddenFill xmlns:a14="http://schemas.microsoft.com/office/drawing/2010/main">
                <a:solidFill>
                  <a:srgbClr val="FFFFFF"/>
                </a:solidFill>
              </a14:hiddenFill>
            </a:ext>
          </a:extLst>
        </p:spPr>
      </p:pic>
      <p:grpSp>
        <p:nvGrpSpPr>
          <p:cNvPr id="65543" name="Group 65542">
            <a:extLst>
              <a:ext uri="{FF2B5EF4-FFF2-40B4-BE49-F238E27FC236}">
                <a16:creationId xmlns:a16="http://schemas.microsoft.com/office/drawing/2014/main" xmlns="" id="{C54A2A4D-19EF-3552-F383-6AD9587C8A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2068638" y="0"/>
            <a:ext cx="123362" cy="6858000"/>
            <a:chOff x="12068638" y="0"/>
            <a:chExt cx="123362" cy="6858000"/>
          </a:xfrm>
        </p:grpSpPr>
        <p:sp>
          <p:nvSpPr>
            <p:cNvPr id="65544" name="Rectangle 65543">
              <a:extLst>
                <a:ext uri="{FF2B5EF4-FFF2-40B4-BE49-F238E27FC236}">
                  <a16:creationId xmlns:a16="http://schemas.microsoft.com/office/drawing/2014/main" xmlns="" id="{A9208F0F-2734-3945-8FD0-EEB19CF41A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5" name="Rectangle 65544">
              <a:extLst>
                <a:ext uri="{FF2B5EF4-FFF2-40B4-BE49-F238E27FC236}">
                  <a16:creationId xmlns:a16="http://schemas.microsoft.com/office/drawing/2014/main" xmlns="" id="{62CFF5D9-43B9-9D58-6F3F-25041716D9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492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D7800C-4F5A-3901-EC2D-03C2F19964A7}"/>
              </a:ext>
            </a:extLst>
          </p:cNvPr>
          <p:cNvSpPr>
            <a:spLocks noGrp="1"/>
          </p:cNvSpPr>
          <p:nvPr>
            <p:ph type="title"/>
          </p:nvPr>
        </p:nvSpPr>
        <p:spPr>
          <a:xfrm>
            <a:off x="572493" y="238539"/>
            <a:ext cx="11018520" cy="1434415"/>
          </a:xfrm>
        </p:spPr>
        <p:txBody>
          <a:bodyPr anchor="b">
            <a:normAutofit/>
          </a:bodyPr>
          <a:lstStyle/>
          <a:p>
            <a:r>
              <a:rPr lang="en-US" sz="5400"/>
              <a:t>Content</a:t>
            </a:r>
          </a:p>
        </p:txBody>
      </p:sp>
      <p:sp>
        <p:nvSpPr>
          <p:cNvPr id="10249"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968FB90-0F5E-4362-CEC9-AE78217B5BC6}"/>
              </a:ext>
            </a:extLst>
          </p:cNvPr>
          <p:cNvSpPr>
            <a:spLocks noGrp="1"/>
          </p:cNvSpPr>
          <p:nvPr>
            <p:ph idx="1"/>
          </p:nvPr>
        </p:nvSpPr>
        <p:spPr>
          <a:xfrm>
            <a:off x="572493" y="2071316"/>
            <a:ext cx="6713552" cy="4119172"/>
          </a:xfrm>
        </p:spPr>
        <p:txBody>
          <a:bodyPr anchor="t">
            <a:normAutofit/>
          </a:bodyPr>
          <a:lstStyle/>
          <a:p>
            <a:r>
              <a:rPr lang="en-US" sz="1400" dirty="0"/>
              <a:t>INTRODUCTION</a:t>
            </a:r>
          </a:p>
          <a:p>
            <a:pPr lvl="1"/>
            <a:r>
              <a:rPr lang="en-US" sz="1400" dirty="0">
                <a:effectLst/>
                <a:latin typeface="Tahoma" panose="020B0604030504040204" pitchFamily="34" charset="0"/>
              </a:rPr>
              <a:t>Definition of sustainable development and its relevance to EU external relations</a:t>
            </a:r>
          </a:p>
          <a:p>
            <a:pPr lvl="1"/>
            <a:r>
              <a:rPr lang="en-US" sz="1400" dirty="0">
                <a:effectLst/>
                <a:latin typeface="Tahoma" panose="020B0604030504040204" pitchFamily="34" charset="0"/>
              </a:rPr>
              <a:t>Overview of EU external relations policies and their relation to sustainable development</a:t>
            </a:r>
          </a:p>
          <a:p>
            <a:r>
              <a:rPr lang="en-US" sz="1400" dirty="0">
                <a:effectLst/>
                <a:latin typeface="Tahoma" panose="020B0604030504040204" pitchFamily="34" charset="0"/>
              </a:rPr>
              <a:t>THE EU AND GLOBAL SUSTAINABILITY: POLICY OBJECTIVES AND IMPLEMENTATION</a:t>
            </a:r>
          </a:p>
          <a:p>
            <a:pPr lvl="1"/>
            <a:r>
              <a:rPr lang="en-US" sz="1400" dirty="0">
                <a:effectLst/>
                <a:latin typeface="Tahoma" panose="020B0604030504040204" pitchFamily="34" charset="0"/>
              </a:rPr>
              <a:t>EU global sustainability goals and policies</a:t>
            </a:r>
          </a:p>
          <a:p>
            <a:pPr lvl="1"/>
            <a:r>
              <a:rPr lang="en-US" sz="1400" dirty="0">
                <a:effectLst/>
                <a:latin typeface="Tahoma" panose="020B0604030504040204" pitchFamily="34" charset="0"/>
              </a:rPr>
              <a:t>EU external relations instruments for promoting sustainable development</a:t>
            </a:r>
          </a:p>
          <a:p>
            <a:pPr lvl="1"/>
            <a:r>
              <a:rPr lang="en-US" sz="1400" dirty="0">
                <a:effectLst/>
                <a:latin typeface="Tahoma" panose="020B0604030504040204" pitchFamily="34" charset="0"/>
              </a:rPr>
              <a:t>EU cooperation with other countries and international organizations on sustainable</a:t>
            </a:r>
          </a:p>
          <a:p>
            <a:pPr lvl="1"/>
            <a:r>
              <a:rPr lang="en-US" sz="1400" dirty="0">
                <a:effectLst/>
                <a:latin typeface="Tahoma" panose="020B0604030504040204" pitchFamily="34" charset="0"/>
              </a:rPr>
              <a:t>development</a:t>
            </a:r>
          </a:p>
          <a:p>
            <a:r>
              <a:rPr lang="en-US" sz="1400" dirty="0">
                <a:effectLst/>
                <a:latin typeface="Tahoma" panose="020B0604030504040204" pitchFamily="34" charset="0"/>
              </a:rPr>
              <a:t>SUSTAINABLE DEVELOPMENT IN EU NEIGHBORHOOD AND DEVELOPMENT COOPERATION</a:t>
            </a:r>
          </a:p>
          <a:p>
            <a:pPr lvl="1"/>
            <a:r>
              <a:rPr lang="en-US" sz="1400" dirty="0">
                <a:effectLst/>
                <a:latin typeface="Tahoma" panose="020B0604030504040204" pitchFamily="34" charset="0"/>
              </a:rPr>
              <a:t>EU sustainable development policies in its neighborhood</a:t>
            </a:r>
          </a:p>
          <a:p>
            <a:pPr lvl="1"/>
            <a:r>
              <a:rPr lang="en-US" sz="1400" dirty="0">
                <a:effectLst/>
                <a:latin typeface="Tahoma" panose="020B0604030504040204" pitchFamily="34" charset="0"/>
              </a:rPr>
              <a:t>EU sustainable development cooperation with developing countries</a:t>
            </a:r>
          </a:p>
          <a:p>
            <a:endParaRPr lang="en-US" sz="1400" dirty="0"/>
          </a:p>
        </p:txBody>
      </p:sp>
      <p:pic>
        <p:nvPicPr>
          <p:cNvPr id="10242" name="Picture 2" descr="What is Sustainability and Why is it so Important? - TWI">
            <a:extLst>
              <a:ext uri="{FF2B5EF4-FFF2-40B4-BE49-F238E27FC236}">
                <a16:creationId xmlns:a16="http://schemas.microsoft.com/office/drawing/2014/main" xmlns="" id="{9CE7F1BC-DD5A-6098-2CCA-59432E6BB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297" r="1823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6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A120F-03F3-14D2-DEDF-1118C2EBA632}"/>
              </a:ext>
            </a:extLst>
          </p:cNvPr>
          <p:cNvSpPr>
            <a:spLocks noGrp="1"/>
          </p:cNvSpPr>
          <p:nvPr>
            <p:ph type="title"/>
          </p:nvPr>
        </p:nvSpPr>
        <p:spPr>
          <a:xfrm>
            <a:off x="535260" y="1138265"/>
            <a:ext cx="10370634" cy="1401183"/>
          </a:xfrm>
        </p:spPr>
        <p:txBody>
          <a:bodyPr anchor="t">
            <a:normAutofit/>
          </a:bodyPr>
          <a:lstStyle/>
          <a:p>
            <a:r>
              <a:rPr lang="en-US" sz="3200" b="1" dirty="0">
                <a:solidFill>
                  <a:srgbClr val="00B050"/>
                </a:solidFill>
              </a:rPr>
              <a:t>3. Financial Instruments and Technical Assistance</a:t>
            </a:r>
            <a:endParaRPr lang="en-US" sz="3200" dirty="0">
              <a:solidFill>
                <a:srgbClr val="00B050"/>
              </a:solidFill>
            </a:endParaRPr>
          </a:p>
        </p:txBody>
      </p:sp>
      <p:cxnSp>
        <p:nvCxnSpPr>
          <p:cNvPr id="66567" name="Straight Connector 66566">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BB58380-F4B7-F6AD-1F33-4F08DE84B38C}"/>
              </a:ext>
            </a:extLst>
          </p:cNvPr>
          <p:cNvSpPr>
            <a:spLocks noGrp="1"/>
          </p:cNvSpPr>
          <p:nvPr>
            <p:ph idx="1"/>
          </p:nvPr>
        </p:nvSpPr>
        <p:spPr>
          <a:xfrm>
            <a:off x="312234" y="2116800"/>
            <a:ext cx="7711957" cy="3602935"/>
          </a:xfrm>
        </p:spPr>
        <p:txBody>
          <a:bodyPr>
            <a:normAutofit lnSpcReduction="10000"/>
          </a:bodyPr>
          <a:lstStyle/>
          <a:p>
            <a:pPr>
              <a:buFont typeface="Arial" panose="020B0604020202020204" pitchFamily="34" charset="0"/>
              <a:buChar char="•"/>
            </a:pPr>
            <a:r>
              <a:rPr lang="en-US" sz="1800" b="1" dirty="0"/>
              <a:t>EU Trust Funds and Blending Facilities:</a:t>
            </a:r>
            <a:r>
              <a:rPr lang="en-US" sz="1800" dirty="0"/>
              <a:t> The EU uses trust funds, such as the EU Emergency Trust Fund for Africa, and blending facilities to leverage additional funding for development projects by combining grants with loans or equity from financial institutions. These instruments support projects in sectors like infrastructure, renewable energy, and social services.</a:t>
            </a:r>
          </a:p>
          <a:p>
            <a:pPr>
              <a:buFont typeface="Arial" panose="020B0604020202020204" pitchFamily="34" charset="0"/>
              <a:buChar char="•"/>
            </a:pPr>
            <a:r>
              <a:rPr lang="en-US" sz="1800" b="1" dirty="0"/>
              <a:t>Humanitarian Aid and Crisis Response:</a:t>
            </a:r>
            <a:r>
              <a:rPr lang="en-US" sz="1800" dirty="0"/>
              <a:t> Through the European Civil Protection and Humanitarian Aid Operations (ECHO), the EU provides emergency assistance, disaster relief, and support for post-crisis recovery in developing countries, linking humanitarian aid with longer-term development goals.</a:t>
            </a:r>
          </a:p>
          <a:p>
            <a:pPr>
              <a:buFont typeface="Arial" panose="020B0604020202020204" pitchFamily="34" charset="0"/>
              <a:buChar char="•"/>
            </a:pPr>
            <a:r>
              <a:rPr lang="en-US" sz="1800" b="1" dirty="0"/>
              <a:t>Technical Assistance and Capacity Building:</a:t>
            </a:r>
            <a:r>
              <a:rPr lang="en-US" sz="1800" dirty="0"/>
              <a:t> The EU provides technical assistance to help developing countries design and implement policies and strategies that promote sustainable development. This includes support for data collection, policy analysis, and capacity building in areas like public financial management and environmental governance.</a:t>
            </a:r>
          </a:p>
        </p:txBody>
      </p:sp>
      <p:sp>
        <p:nvSpPr>
          <p:cNvPr id="66569" name="Rectangle 66568">
            <a:extLst>
              <a:ext uri="{FF2B5EF4-FFF2-40B4-BE49-F238E27FC236}">
                <a16:creationId xmlns:a16="http://schemas.microsoft.com/office/drawing/2014/main" xmlns="" id="{DF8BC164-E230-753F-2C7E-B4EE7BA77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2" name="Picture 2" descr="Financial Instrument - Overview, Types, Asset Classes">
            <a:extLst>
              <a:ext uri="{FF2B5EF4-FFF2-40B4-BE49-F238E27FC236}">
                <a16:creationId xmlns:a16="http://schemas.microsoft.com/office/drawing/2014/main" xmlns="" id="{2783BF53-027C-4456-7374-B773F1C21C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191" y="2277704"/>
            <a:ext cx="3452192" cy="229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5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913A4-DA7C-35DF-5200-408192EE398D}"/>
              </a:ext>
            </a:extLst>
          </p:cNvPr>
          <p:cNvSpPr>
            <a:spLocks noGrp="1"/>
          </p:cNvSpPr>
          <p:nvPr>
            <p:ph type="title"/>
          </p:nvPr>
        </p:nvSpPr>
        <p:spPr>
          <a:xfrm>
            <a:off x="762000" y="1138265"/>
            <a:ext cx="9541727" cy="1401183"/>
          </a:xfrm>
        </p:spPr>
        <p:txBody>
          <a:bodyPr anchor="t">
            <a:normAutofit/>
          </a:bodyPr>
          <a:lstStyle/>
          <a:p>
            <a:r>
              <a:rPr lang="en-US" sz="3600" b="1" dirty="0">
                <a:solidFill>
                  <a:srgbClr val="00B050"/>
                </a:solidFill>
              </a:rPr>
              <a:t>4. Partnerships and Multilateral Engagement</a:t>
            </a:r>
            <a:endParaRPr lang="en-US" sz="3600" dirty="0">
              <a:solidFill>
                <a:srgbClr val="00B050"/>
              </a:solidFill>
            </a:endParaRPr>
          </a:p>
        </p:txBody>
      </p:sp>
      <p:cxnSp>
        <p:nvCxnSpPr>
          <p:cNvPr id="67591" name="Straight Connector 67590">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FFDE66E-49B8-97AA-585F-EB3017E407DD}"/>
              </a:ext>
            </a:extLst>
          </p:cNvPr>
          <p:cNvSpPr>
            <a:spLocks noGrp="1"/>
          </p:cNvSpPr>
          <p:nvPr>
            <p:ph idx="1"/>
          </p:nvPr>
        </p:nvSpPr>
        <p:spPr>
          <a:xfrm>
            <a:off x="313852" y="2116800"/>
            <a:ext cx="7292896" cy="3602935"/>
          </a:xfrm>
        </p:spPr>
        <p:txBody>
          <a:bodyPr>
            <a:normAutofit fontScale="92500" lnSpcReduction="10000"/>
          </a:bodyPr>
          <a:lstStyle/>
          <a:p>
            <a:pPr>
              <a:buFont typeface="Arial" panose="020B0604020202020204" pitchFamily="34" charset="0"/>
              <a:buChar char="•"/>
            </a:pPr>
            <a:r>
              <a:rPr lang="en-US" sz="2000" b="1" dirty="0"/>
              <a:t>Bilateral and Regional Partnerships:</a:t>
            </a:r>
            <a:r>
              <a:rPr lang="en-US" sz="2000" dirty="0"/>
              <a:t> The EU works through bilateral agreements and regional partnerships, such as the Africa-EU Partnership, the Caribbean-EU Partnership, and the Pacific-EU Partnership, to address shared challenges and promote sustainable development goals.</a:t>
            </a:r>
          </a:p>
          <a:p>
            <a:pPr>
              <a:buFont typeface="Arial" panose="020B0604020202020204" pitchFamily="34" charset="0"/>
              <a:buChar char="•"/>
            </a:pPr>
            <a:r>
              <a:rPr lang="en-US" sz="2000" b="1" dirty="0"/>
              <a:t>Engagement with International Organizations:</a:t>
            </a:r>
            <a:r>
              <a:rPr lang="en-US" sz="2000" dirty="0"/>
              <a:t> The EU collaborates closely with international organizations, including the United Nations, World Bank, and International Monetary Fund (IMF), to align its development efforts with global initiatives and leverage international expertise and resources.</a:t>
            </a:r>
          </a:p>
          <a:p>
            <a:pPr>
              <a:buFont typeface="Arial" panose="020B0604020202020204" pitchFamily="34" charset="0"/>
              <a:buChar char="•"/>
            </a:pPr>
            <a:r>
              <a:rPr lang="en-US" sz="2000" b="1" dirty="0"/>
              <a:t>Civil Society and Private Sector Engagement:</a:t>
            </a:r>
            <a:r>
              <a:rPr lang="en-US" sz="2000" dirty="0"/>
              <a:t> The EU involves civil society organizations and the private sector in its development cooperation, recognizing their crucial roles in driving innovation, advocating for sustainable practices, and ensuring accountability.</a:t>
            </a:r>
          </a:p>
          <a:p>
            <a:endParaRPr lang="en-US" sz="2000" dirty="0"/>
          </a:p>
        </p:txBody>
      </p:sp>
      <p:sp>
        <p:nvSpPr>
          <p:cNvPr id="67593" name="Rectangle 67592">
            <a:extLst>
              <a:ext uri="{FF2B5EF4-FFF2-40B4-BE49-F238E27FC236}">
                <a16:creationId xmlns:a16="http://schemas.microsoft.com/office/drawing/2014/main" xmlns="" id="{DF8BC164-E230-753F-2C7E-B4EE7BA77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6" name="Picture 2" descr="The end of &quot;market multilateralism&quot;? SDGs, partnerships and business  engagement in a new world order - Oslo SDG Initiative">
            <a:extLst>
              <a:ext uri="{FF2B5EF4-FFF2-40B4-BE49-F238E27FC236}">
                <a16:creationId xmlns:a16="http://schemas.microsoft.com/office/drawing/2014/main" xmlns="" id="{A53267CE-31C2-724C-C4CE-14A36F799D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191" y="2381129"/>
            <a:ext cx="3452192" cy="209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3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74D6B-1B33-7AF7-1008-880C1DDDF476}"/>
              </a:ext>
            </a:extLst>
          </p:cNvPr>
          <p:cNvSpPr>
            <a:spLocks noGrp="1"/>
          </p:cNvSpPr>
          <p:nvPr>
            <p:ph type="title"/>
          </p:nvPr>
        </p:nvSpPr>
        <p:spPr>
          <a:xfrm>
            <a:off x="838200" y="1218112"/>
            <a:ext cx="10515600" cy="1325563"/>
          </a:xfrm>
        </p:spPr>
        <p:txBody>
          <a:bodyPr/>
          <a:lstStyle/>
          <a:p>
            <a:r>
              <a:rPr lang="en-US" b="1" dirty="0">
                <a:solidFill>
                  <a:srgbClr val="00B050"/>
                </a:solidFill>
              </a:rPr>
              <a:t>5. Challenges and Considerations</a:t>
            </a:r>
            <a:endParaRPr lang="en-US" dirty="0">
              <a:solidFill>
                <a:srgbClr val="00B050"/>
              </a:solidFill>
            </a:endParaRPr>
          </a:p>
        </p:txBody>
      </p:sp>
      <p:sp>
        <p:nvSpPr>
          <p:cNvPr id="3" name="Content Placeholder 2">
            <a:extLst>
              <a:ext uri="{FF2B5EF4-FFF2-40B4-BE49-F238E27FC236}">
                <a16:creationId xmlns:a16="http://schemas.microsoft.com/office/drawing/2014/main" xmlns="" id="{ACA54CCD-E45E-1A0E-431A-BFA73DA5D269}"/>
              </a:ext>
            </a:extLst>
          </p:cNvPr>
          <p:cNvSpPr>
            <a:spLocks noGrp="1"/>
          </p:cNvSpPr>
          <p:nvPr>
            <p:ph idx="1"/>
          </p:nvPr>
        </p:nvSpPr>
        <p:spPr>
          <a:xfrm>
            <a:off x="488796" y="2543675"/>
            <a:ext cx="7404410" cy="3316797"/>
          </a:xfrm>
        </p:spPr>
        <p:txBody>
          <a:bodyPr>
            <a:normAutofit lnSpcReduction="10000"/>
          </a:bodyPr>
          <a:lstStyle/>
          <a:p>
            <a:pPr algn="just">
              <a:buFont typeface="Arial" panose="020B0604020202020204" pitchFamily="34" charset="0"/>
              <a:buChar char="•"/>
            </a:pPr>
            <a:r>
              <a:rPr lang="en-US" sz="1600" b="1" dirty="0"/>
              <a:t>Complex Development Contexts:</a:t>
            </a:r>
            <a:r>
              <a:rPr lang="en-US" sz="1600" dirty="0"/>
              <a:t> The EU faces challenges in addressing diverse and complex development contexts, including conflict-affected areas, fragile states, and regions with limited governance capacity.</a:t>
            </a:r>
          </a:p>
          <a:p>
            <a:pPr algn="just">
              <a:buFont typeface="Arial" panose="020B0604020202020204" pitchFamily="34" charset="0"/>
              <a:buChar char="•"/>
            </a:pPr>
            <a:r>
              <a:rPr lang="en-US" sz="1600" b="1" dirty="0"/>
              <a:t>Ensuring Policy Coherence:</a:t>
            </a:r>
            <a:r>
              <a:rPr lang="en-US" sz="1600" dirty="0"/>
              <a:t> The EU strives to ensure that its trade, agriculture, migration, and other external policies are coherent with its development objectives, avoiding negative impacts on developing countries.</a:t>
            </a:r>
          </a:p>
          <a:p>
            <a:pPr algn="just">
              <a:buFont typeface="Arial" panose="020B0604020202020204" pitchFamily="34" charset="0"/>
              <a:buChar char="•"/>
            </a:pPr>
            <a:r>
              <a:rPr lang="en-US" sz="1600" b="1" dirty="0"/>
              <a:t>Mobilizing Sufficient Resources:</a:t>
            </a:r>
            <a:r>
              <a:rPr lang="en-US" sz="1600" dirty="0"/>
              <a:t> While the EU is a major donor, achieving sustainable development goals in developing countries requires mobilizing additional resources, including private sector investments and domestic resource mobilization within developing countries.</a:t>
            </a:r>
          </a:p>
          <a:p>
            <a:pPr algn="just">
              <a:buFont typeface="Arial" panose="020B0604020202020204" pitchFamily="34" charset="0"/>
              <a:buChar char="•"/>
            </a:pPr>
            <a:r>
              <a:rPr lang="en-US" sz="1600" b="1" dirty="0"/>
              <a:t>Adapting to Emerging Challenges:</a:t>
            </a:r>
            <a:r>
              <a:rPr lang="en-US" sz="1600" dirty="0"/>
              <a:t> The EU must continuously adapt its development cooperation strategies to address emerging challenges, such as climate change, digital transformation, and evolving geopolitical dynamics.</a:t>
            </a:r>
          </a:p>
          <a:p>
            <a:pPr algn="just"/>
            <a:endParaRPr lang="en-US" sz="1600" dirty="0"/>
          </a:p>
        </p:txBody>
      </p:sp>
      <p:pic>
        <p:nvPicPr>
          <p:cNvPr id="68610" name="Picture 2" descr="National council for sustainable develpoment to be established - Nhịp sống  kinh tế Việt Nam &amp; Thế giới">
            <a:extLst>
              <a:ext uri="{FF2B5EF4-FFF2-40B4-BE49-F238E27FC236}">
                <a16:creationId xmlns:a16="http://schemas.microsoft.com/office/drawing/2014/main" xmlns="" id="{BCA82459-1914-60E9-D03E-4727C1C35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205" y="2543675"/>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8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1D0A9-B85C-512A-AD8C-F96F9E14F200}"/>
              </a:ext>
            </a:extLst>
          </p:cNvPr>
          <p:cNvSpPr>
            <a:spLocks noGrp="1"/>
          </p:cNvSpPr>
          <p:nvPr>
            <p:ph type="title"/>
          </p:nvPr>
        </p:nvSpPr>
        <p:spPr>
          <a:xfrm>
            <a:off x="757044" y="1009145"/>
            <a:ext cx="10515600" cy="1325563"/>
          </a:xfrm>
        </p:spPr>
        <p:txBody>
          <a:bodyPr/>
          <a:lstStyle/>
          <a:p>
            <a:r>
              <a:rPr lang="en-US" b="1" dirty="0">
                <a:solidFill>
                  <a:srgbClr val="00B050"/>
                </a:solidFill>
              </a:rPr>
              <a:t>6. Monitoring and Accountability</a:t>
            </a:r>
            <a:endParaRPr lang="en-US" dirty="0">
              <a:solidFill>
                <a:srgbClr val="00B050"/>
              </a:solidFill>
            </a:endParaRPr>
          </a:p>
        </p:txBody>
      </p:sp>
      <p:sp>
        <p:nvSpPr>
          <p:cNvPr id="3" name="Content Placeholder 2">
            <a:extLst>
              <a:ext uri="{FF2B5EF4-FFF2-40B4-BE49-F238E27FC236}">
                <a16:creationId xmlns:a16="http://schemas.microsoft.com/office/drawing/2014/main" xmlns="" id="{BC0A9B35-A11D-70BF-DF53-DC771D53F289}"/>
              </a:ext>
            </a:extLst>
          </p:cNvPr>
          <p:cNvSpPr>
            <a:spLocks noGrp="1"/>
          </p:cNvSpPr>
          <p:nvPr>
            <p:ph idx="1"/>
          </p:nvPr>
        </p:nvSpPr>
        <p:spPr>
          <a:xfrm>
            <a:off x="431800" y="2153806"/>
            <a:ext cx="7315200" cy="3294494"/>
          </a:xfrm>
        </p:spPr>
        <p:txBody>
          <a:bodyPr>
            <a:normAutofit fontScale="92500" lnSpcReduction="10000"/>
          </a:bodyPr>
          <a:lstStyle/>
          <a:p>
            <a:pPr>
              <a:buFont typeface="Arial" panose="020B0604020202020204" pitchFamily="34" charset="0"/>
              <a:buChar char="•"/>
            </a:pPr>
            <a:r>
              <a:rPr lang="en-US" b="1" dirty="0"/>
              <a:t>Results-Oriented Approach:</a:t>
            </a:r>
            <a:r>
              <a:rPr lang="en-US" dirty="0"/>
              <a:t> The EU employs a results-oriented approach in its development cooperation, with a focus on monitoring progress, evaluating outcomes, and ensuring that projects deliver tangible benefits to target populations.</a:t>
            </a:r>
          </a:p>
          <a:p>
            <a:pPr>
              <a:buFont typeface="Arial" panose="020B0604020202020204" pitchFamily="34" charset="0"/>
              <a:buChar char="•"/>
            </a:pPr>
            <a:r>
              <a:rPr lang="en-US" b="1" dirty="0"/>
              <a:t>Transparency and Accountability:</a:t>
            </a:r>
            <a:r>
              <a:rPr lang="en-US" dirty="0"/>
              <a:t> The EU emphasizes transparency and accountability in its development aid, working to ensure that funds are used effectively and reach those most in need.</a:t>
            </a:r>
          </a:p>
          <a:p>
            <a:endParaRPr lang="en-US" dirty="0"/>
          </a:p>
        </p:txBody>
      </p:sp>
      <p:pic>
        <p:nvPicPr>
          <p:cNvPr id="69634" name="Picture 2" descr="How Can Students Contribute To Sustainable Development?">
            <a:extLst>
              <a:ext uri="{FF2B5EF4-FFF2-40B4-BE49-F238E27FC236}">
                <a16:creationId xmlns:a16="http://schemas.microsoft.com/office/drawing/2014/main" xmlns="" id="{522FA588-3754-7284-DA0A-12356F0B1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0" y="2469719"/>
            <a:ext cx="40132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2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Thank You Vector Art, Icons, and Graphics for Free Download">
            <a:extLst>
              <a:ext uri="{FF2B5EF4-FFF2-40B4-BE49-F238E27FC236}">
                <a16:creationId xmlns:a16="http://schemas.microsoft.com/office/drawing/2014/main" xmlns="" id="{A27130DB-B307-8351-6C9A-D38BCC0B02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3558" y="509653"/>
            <a:ext cx="5342879" cy="534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3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F3FFEE-29FD-F474-8428-148D58392EE4}"/>
              </a:ext>
            </a:extLst>
          </p:cNvPr>
          <p:cNvSpPr>
            <a:spLocks noGrp="1"/>
          </p:cNvSpPr>
          <p:nvPr>
            <p:ph idx="1"/>
          </p:nvPr>
        </p:nvSpPr>
        <p:spPr>
          <a:xfrm>
            <a:off x="876693" y="1078216"/>
            <a:ext cx="4855034" cy="4903092"/>
          </a:xfrm>
        </p:spPr>
        <p:txBody>
          <a:bodyPr anchor="t">
            <a:normAutofit lnSpcReduction="10000"/>
          </a:bodyPr>
          <a:lstStyle/>
          <a:p>
            <a:pPr marL="0" indent="0">
              <a:buNone/>
            </a:pPr>
            <a:r>
              <a:rPr lang="en-US" sz="3600" dirty="0">
                <a:solidFill>
                  <a:srgbClr val="C00000"/>
                </a:solidFill>
                <a:effectLst/>
                <a:latin typeface="Tahoma" panose="020B0604030504040204" pitchFamily="34" charset="0"/>
              </a:rPr>
              <a:t>3. SUSTAINABLE DEVELOPMENT IN EU NEIGHBORHOOD AND DEVELOPMENT COOPERATION</a:t>
            </a:r>
          </a:p>
          <a:p>
            <a:pPr lvl="1"/>
            <a:r>
              <a:rPr lang="en-US" sz="2800" dirty="0">
                <a:effectLst/>
                <a:latin typeface="Tahoma" panose="020B0604030504040204" pitchFamily="34" charset="0"/>
              </a:rPr>
              <a:t>EU sustainable development policies in its neighborhood</a:t>
            </a:r>
          </a:p>
          <a:p>
            <a:pPr lvl="1"/>
            <a:r>
              <a:rPr lang="en-US" sz="2800" dirty="0">
                <a:effectLst/>
                <a:latin typeface="Tahoma" panose="020B0604030504040204" pitchFamily="34" charset="0"/>
              </a:rPr>
              <a:t>EU sustainable development cooperation with developing countries</a:t>
            </a:r>
          </a:p>
          <a:p>
            <a:endParaRPr lang="en-US" dirty="0"/>
          </a:p>
        </p:txBody>
      </p:sp>
      <p:pic>
        <p:nvPicPr>
          <p:cNvPr id="47106" name="Picture 2" descr="Sustainability | Juniper Networks US">
            <a:extLst>
              <a:ext uri="{FF2B5EF4-FFF2-40B4-BE49-F238E27FC236}">
                <a16:creationId xmlns:a16="http://schemas.microsoft.com/office/drawing/2014/main" xmlns="" id="{1ECE7EBC-396E-CA36-8D47-C48DD4ED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84" r="14812" b="1"/>
          <a:stretch/>
        </p:blipFill>
        <p:spPr bwMode="auto">
          <a:xfrm>
            <a:off x="5951027" y="835642"/>
            <a:ext cx="5364280" cy="4903092"/>
          </a:xfrm>
          <a:prstGeom prst="rect">
            <a:avLst/>
          </a:prstGeom>
          <a:noFill/>
          <a:extLst>
            <a:ext uri="{909E8E84-426E-40DD-AFC4-6F175D3DCCD1}">
              <a14:hiddenFill xmlns:a14="http://schemas.microsoft.com/office/drawing/2010/main">
                <a:solidFill>
                  <a:srgbClr val="FFFFFF"/>
                </a:solidFill>
              </a14:hiddenFill>
            </a:ext>
          </a:extLst>
        </p:spPr>
      </p:pic>
      <p:grpSp>
        <p:nvGrpSpPr>
          <p:cNvPr id="47121" name="Group 47120">
            <a:extLst>
              <a:ext uri="{FF2B5EF4-FFF2-40B4-BE49-F238E27FC236}">
                <a16:creationId xmlns:a16="http://schemas.microsoft.com/office/drawing/2014/main" xmlns="" id="{434FA563-76F6-CDCF-AEA0-A7B78E44647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47112" name="Rectangle 47111">
              <a:extLst>
                <a:ext uri="{FF2B5EF4-FFF2-40B4-BE49-F238E27FC236}">
                  <a16:creationId xmlns:a16="http://schemas.microsoft.com/office/drawing/2014/main" xmlns="" id="{1D2E3CAA-F1BA-6695-301D-22564C3828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22" name="Rectangle 47121">
              <a:extLst>
                <a:ext uri="{FF2B5EF4-FFF2-40B4-BE49-F238E27FC236}">
                  <a16:creationId xmlns:a16="http://schemas.microsoft.com/office/drawing/2014/main" xmlns="" id="{2F3F0F2C-04A5-144D-BDCF-C38707289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454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5AF50-DEC5-3D4A-DA36-4FE9C1DFEA61}"/>
              </a:ext>
            </a:extLst>
          </p:cNvPr>
          <p:cNvSpPr>
            <a:spLocks noGrp="1"/>
          </p:cNvSpPr>
          <p:nvPr>
            <p:ph type="title"/>
          </p:nvPr>
        </p:nvSpPr>
        <p:spPr>
          <a:xfrm>
            <a:off x="423747" y="741391"/>
            <a:ext cx="6846848" cy="1616203"/>
          </a:xfrm>
        </p:spPr>
        <p:txBody>
          <a:bodyPr anchor="b">
            <a:noAutofit/>
          </a:bodyPr>
          <a:lstStyle/>
          <a:p>
            <a:r>
              <a:rPr lang="en-US" sz="4000" dirty="0">
                <a:solidFill>
                  <a:srgbClr val="C00000"/>
                </a:solidFill>
                <a:effectLst/>
                <a:latin typeface="Tahoma" panose="020B0604030504040204" pitchFamily="34" charset="0"/>
              </a:rPr>
              <a:t>EU sustainable development policies in its neighborhood</a:t>
            </a:r>
            <a:endParaRPr lang="en-US" sz="4000" dirty="0">
              <a:solidFill>
                <a:srgbClr val="C00000"/>
              </a:solidFill>
            </a:endParaRPr>
          </a:p>
        </p:txBody>
      </p:sp>
      <p:sp>
        <p:nvSpPr>
          <p:cNvPr id="3" name="Content Placeholder 2">
            <a:extLst>
              <a:ext uri="{FF2B5EF4-FFF2-40B4-BE49-F238E27FC236}">
                <a16:creationId xmlns:a16="http://schemas.microsoft.com/office/drawing/2014/main" xmlns="" id="{E7AEDE6F-707D-FE96-AD39-226DB2006E1B}"/>
              </a:ext>
            </a:extLst>
          </p:cNvPr>
          <p:cNvSpPr>
            <a:spLocks noGrp="1"/>
          </p:cNvSpPr>
          <p:nvPr>
            <p:ph idx="1"/>
          </p:nvPr>
        </p:nvSpPr>
        <p:spPr>
          <a:xfrm>
            <a:off x="423748" y="2533476"/>
            <a:ext cx="5494254" cy="3447832"/>
          </a:xfrm>
        </p:spPr>
        <p:txBody>
          <a:bodyPr anchor="t">
            <a:normAutofit fontScale="92500"/>
          </a:bodyPr>
          <a:lstStyle/>
          <a:p>
            <a:pPr marL="0" indent="0">
              <a:buNone/>
            </a:pPr>
            <a:r>
              <a:rPr lang="en-US" sz="2400" dirty="0"/>
              <a:t>The European Union (EU) prioritizes sustainable development in its neighborhood policy, aiming to promote stability, security, and prosperity in the regions bordering the EU. The EU's neighborhood policies are primarily implemented through the European Neighborhood Policy (ENP) and various regional partnerships, focusing on economic development, environmental sustainability, social inclusion, and good governance</a:t>
            </a:r>
          </a:p>
        </p:txBody>
      </p:sp>
      <p:pic>
        <p:nvPicPr>
          <p:cNvPr id="48130" name="Picture 2" descr="International Trade, Brexit and the SDGs: EU Development Policy  Implications - A Path For Europe (PfEU)">
            <a:extLst>
              <a:ext uri="{FF2B5EF4-FFF2-40B4-BE49-F238E27FC236}">
                <a16:creationId xmlns:a16="http://schemas.microsoft.com/office/drawing/2014/main" xmlns="" id="{28BD8433-535C-D1D8-C9CB-92F6AA56E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3999" y="2357594"/>
            <a:ext cx="5637269" cy="3315049"/>
          </a:xfrm>
          <a:prstGeom prst="rect">
            <a:avLst/>
          </a:prstGeom>
          <a:noFill/>
          <a:extLst>
            <a:ext uri="{909E8E84-426E-40DD-AFC4-6F175D3DCCD1}">
              <a14:hiddenFill xmlns:a14="http://schemas.microsoft.com/office/drawing/2010/main">
                <a:solidFill>
                  <a:srgbClr val="FFFFFF"/>
                </a:solidFill>
              </a14:hiddenFill>
            </a:ext>
          </a:extLst>
        </p:spPr>
      </p:pic>
      <p:grpSp>
        <p:nvGrpSpPr>
          <p:cNvPr id="48135" name="Group 48134">
            <a:extLst>
              <a:ext uri="{FF2B5EF4-FFF2-40B4-BE49-F238E27FC236}">
                <a16:creationId xmlns:a16="http://schemas.microsoft.com/office/drawing/2014/main" xmlns="" id="{1FD67D68-9B83-C338-8342-3348D8F223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48136" name="Rectangle 48135">
              <a:extLst>
                <a:ext uri="{FF2B5EF4-FFF2-40B4-BE49-F238E27FC236}">
                  <a16:creationId xmlns:a16="http://schemas.microsoft.com/office/drawing/2014/main" xmlns="" id="{1E397F34-6B84-0D3B-0F29-B1D134B3B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7" name="Rectangle 48136">
              <a:extLst>
                <a:ext uri="{FF2B5EF4-FFF2-40B4-BE49-F238E27FC236}">
                  <a16:creationId xmlns:a16="http://schemas.microsoft.com/office/drawing/2014/main" xmlns="" id="{9BD98075-BFC1-BE9C-7FB7-23FE55E433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357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564459" y="901074"/>
            <a:ext cx="9939990" cy="786336"/>
          </a:xfrm>
        </p:spPr>
        <p:txBody>
          <a:bodyPr anchor="b">
            <a:normAutofit/>
          </a:bodyPr>
          <a:lstStyle/>
          <a:p>
            <a:r>
              <a:rPr lang="en-US" sz="3600" b="1" dirty="0">
                <a:solidFill>
                  <a:srgbClr val="00B050"/>
                </a:solidFill>
              </a:rPr>
              <a:t>1. European Neighborhood Policy (ENP)</a:t>
            </a:r>
            <a:endParaRPr lang="en-US" sz="3600"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294381" y="1784195"/>
            <a:ext cx="7132331" cy="4197113"/>
          </a:xfrm>
        </p:spPr>
        <p:txBody>
          <a:bodyPr anchor="t">
            <a:normAutofit lnSpcReduction="10000"/>
          </a:bodyPr>
          <a:lstStyle/>
          <a:p>
            <a:pPr algn="just"/>
            <a:r>
              <a:rPr lang="en-US" sz="1600" dirty="0"/>
              <a:t>The ENP is the EU’s primary framework for managing its relations with 16 neighboring countries to the east and south of the EU. The ENP aims to foster stability, security, and prosperity in these regions by promoting reforms aligned with EU values, including sustainable development. Key aspects include:</a:t>
            </a:r>
          </a:p>
          <a:p>
            <a:pPr algn="just">
              <a:buFont typeface="Arial" panose="020B0604020202020204" pitchFamily="34" charset="0"/>
              <a:buChar char="•"/>
            </a:pPr>
            <a:r>
              <a:rPr lang="en-US" sz="1600" b="1" dirty="0"/>
              <a:t>Tailored Action Plans:</a:t>
            </a:r>
            <a:r>
              <a:rPr lang="en-US" sz="1600" dirty="0"/>
              <a:t> The ENP is implemented through bilateral action plans or partnership priorities that are tailored to each partner country’s specific needs, including sustainable development objectives such as climate action, energy efficiency, sustainable agriculture, and environmental protection.</a:t>
            </a:r>
          </a:p>
          <a:p>
            <a:pPr algn="just">
              <a:buFont typeface="Arial" panose="020B0604020202020204" pitchFamily="34" charset="0"/>
              <a:buChar char="•"/>
            </a:pPr>
            <a:r>
              <a:rPr lang="en-US" sz="1600" b="1" dirty="0"/>
              <a:t>Eastern Partnership (</a:t>
            </a:r>
            <a:r>
              <a:rPr lang="en-US" sz="1600" b="1" dirty="0" err="1"/>
              <a:t>EaP</a:t>
            </a:r>
            <a:r>
              <a:rPr lang="en-US" sz="1600" b="1" dirty="0"/>
              <a:t>):</a:t>
            </a:r>
            <a:r>
              <a:rPr lang="en-US" sz="1600" dirty="0"/>
              <a:t> Involving Armenia, Azerbaijan, Belarus (currently suspended), Georgia, Moldova, and Ukraine, the </a:t>
            </a:r>
            <a:r>
              <a:rPr lang="en-US" sz="1600" dirty="0" err="1"/>
              <a:t>EaP</a:t>
            </a:r>
            <a:r>
              <a:rPr lang="en-US" sz="1600" dirty="0"/>
              <a:t> supports sustainable economic development, energy security, and environmental resilience. The </a:t>
            </a:r>
            <a:r>
              <a:rPr lang="en-US" sz="1600" dirty="0" err="1"/>
              <a:t>EaP</a:t>
            </a:r>
            <a:r>
              <a:rPr lang="en-US" sz="1600" dirty="0"/>
              <a:t> includes a focus on promoting a green and digital transition, aligning with the EU’s Green Deal and Digital Agenda.</a:t>
            </a:r>
          </a:p>
          <a:p>
            <a:pPr algn="just">
              <a:buFont typeface="Arial" panose="020B0604020202020204" pitchFamily="34" charset="0"/>
              <a:buChar char="•"/>
            </a:pPr>
            <a:r>
              <a:rPr lang="en-US" sz="1600" b="1" dirty="0"/>
              <a:t>Union for the Mediterranean (</a:t>
            </a:r>
            <a:r>
              <a:rPr lang="en-US" sz="1600" b="1" dirty="0" err="1"/>
              <a:t>UfM</a:t>
            </a:r>
            <a:r>
              <a:rPr lang="en-US" sz="1600" b="1" dirty="0"/>
              <a:t>):</a:t>
            </a:r>
            <a:r>
              <a:rPr lang="en-US" sz="1600" dirty="0"/>
              <a:t> Engages countries from the Southern Mediterranean, promoting sustainable development through regional projects in areas such as water management, renewable energy, sustainable transport, and urban development. The </a:t>
            </a:r>
            <a:r>
              <a:rPr lang="en-US" sz="1600" dirty="0" err="1"/>
              <a:t>UfM</a:t>
            </a:r>
            <a:r>
              <a:rPr lang="en-US" sz="1600" dirty="0"/>
              <a:t> emphasizes collaborative efforts on environmental protection, climate resilience, and socio-economic inclusion.</a:t>
            </a:r>
          </a:p>
        </p:txBody>
      </p:sp>
      <p:pic>
        <p:nvPicPr>
          <p:cNvPr id="4" name="Picture 2" descr="Developing sustainability in the workplace | Workhuman">
            <a:extLst>
              <a:ext uri="{FF2B5EF4-FFF2-40B4-BE49-F238E27FC236}">
                <a16:creationId xmlns:a16="http://schemas.microsoft.com/office/drawing/2014/main" xmlns="" id="{15A81776-C77A-19AA-EB4E-76715A6B21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3551" y="1784195"/>
            <a:ext cx="4114066" cy="37795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1FD67D68-9B83-C338-8342-3348D8F223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xmlns="" id="{1E397F34-6B84-0D3B-0F29-B1D134B3B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BD98075-BFC1-BE9C-7FB7-23FE55E433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63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695092" y="1116806"/>
            <a:ext cx="10188498" cy="579022"/>
          </a:xfrm>
        </p:spPr>
        <p:txBody>
          <a:bodyPr anchor="t">
            <a:normAutofit/>
          </a:bodyPr>
          <a:lstStyle/>
          <a:p>
            <a:r>
              <a:rPr lang="en-US" sz="3200" b="1" dirty="0">
                <a:solidFill>
                  <a:srgbClr val="00B050"/>
                </a:solidFill>
              </a:rPr>
              <a:t>2. Regional Cooperation and Initiatives</a:t>
            </a:r>
            <a:endParaRPr lang="en-US" sz="3200" dirty="0">
              <a:solidFill>
                <a:srgbClr val="00B050"/>
              </a:solidFill>
            </a:endParaRPr>
          </a:p>
        </p:txBody>
      </p:sp>
      <p:cxnSp>
        <p:nvCxnSpPr>
          <p:cNvPr id="50183" name="Straight Connector 50182">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289932" y="1717288"/>
            <a:ext cx="7515922" cy="4436823"/>
          </a:xfrm>
        </p:spPr>
        <p:txBody>
          <a:bodyPr>
            <a:normAutofit lnSpcReduction="10000"/>
          </a:bodyPr>
          <a:lstStyle/>
          <a:p>
            <a:pPr>
              <a:buFont typeface="Arial" panose="020B0604020202020204" pitchFamily="34" charset="0"/>
              <a:buChar char="•"/>
            </a:pPr>
            <a:r>
              <a:rPr lang="en-US" sz="1800" b="1" dirty="0"/>
              <a:t>Black Sea Synergy:</a:t>
            </a:r>
            <a:r>
              <a:rPr lang="en-US" sz="1800" dirty="0"/>
              <a:t> An EU initiative to foster regional cooperation around the Black Sea, focusing on environmental protection, sustainable tourism, and fisheries management. The initiative supports projects that enhance regional collaboration on climate change adaptation and the sustainable use of marine resources.</a:t>
            </a:r>
          </a:p>
          <a:p>
            <a:pPr>
              <a:buFont typeface="Arial" panose="020B0604020202020204" pitchFamily="34" charset="0"/>
              <a:buChar char="•"/>
            </a:pPr>
            <a:r>
              <a:rPr lang="en-US" sz="1800" b="1" dirty="0"/>
              <a:t>Eastern Partnership Green Agenda:</a:t>
            </a:r>
            <a:r>
              <a:rPr lang="en-US" sz="1800" dirty="0"/>
              <a:t> A comprehensive agenda aimed at promoting sustainable development in the Eastern Partnership countries by supporting energy transition, reducing pollution, enhancing biodiversity, and fostering a circular economy. This agenda aligns with the EU Green Deal’s goals and includes initiatives such as improving air quality and increasing energy efficiency.</a:t>
            </a:r>
          </a:p>
          <a:p>
            <a:pPr>
              <a:buFont typeface="Arial" panose="020B0604020202020204" pitchFamily="34" charset="0"/>
              <a:buChar char="•"/>
            </a:pPr>
            <a:r>
              <a:rPr lang="en-US" sz="1800" b="1" dirty="0"/>
              <a:t>Southern Neighborhood Green Growth and Circular Economy:</a:t>
            </a:r>
            <a:r>
              <a:rPr lang="en-US" sz="1800" dirty="0"/>
              <a:t> The EU works with Southern Neighborhood countries to develop green growth strategies, promoting renewable energy, waste management, and water resource management. This cooperation includes support for transitioning to sustainable, low-carbon economies through technical assistance and funding.</a:t>
            </a:r>
          </a:p>
        </p:txBody>
      </p:sp>
      <p:sp>
        <p:nvSpPr>
          <p:cNvPr id="50185" name="Rectangle 50184">
            <a:extLst>
              <a:ext uri="{FF2B5EF4-FFF2-40B4-BE49-F238E27FC236}">
                <a16:creationId xmlns:a16="http://schemas.microsoft.com/office/drawing/2014/main" xmlns="" id="{DF8BC164-E230-753F-2C7E-B4EE7BA77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78" name="Picture 2" descr="Sustainable development in the European Union - Haptic">
            <a:extLst>
              <a:ext uri="{FF2B5EF4-FFF2-40B4-BE49-F238E27FC236}">
                <a16:creationId xmlns:a16="http://schemas.microsoft.com/office/drawing/2014/main" xmlns="" id="{C879E1BA-863C-7124-A1B9-316B95B3B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191" y="2495604"/>
            <a:ext cx="3452192" cy="186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9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267628" y="1071358"/>
            <a:ext cx="5828372" cy="1401183"/>
          </a:xfrm>
        </p:spPr>
        <p:txBody>
          <a:bodyPr anchor="t">
            <a:normAutofit/>
          </a:bodyPr>
          <a:lstStyle/>
          <a:p>
            <a:r>
              <a:rPr lang="en-US" sz="3200" b="1">
                <a:solidFill>
                  <a:srgbClr val="00B050"/>
                </a:solidFill>
              </a:rPr>
              <a:t>3. Sustainable Energy and Climate Action</a:t>
            </a:r>
            <a:endParaRPr lang="en-US" sz="3200">
              <a:solidFill>
                <a:srgbClr val="00B050"/>
              </a:solidFill>
            </a:endParaRPr>
          </a:p>
        </p:txBody>
      </p:sp>
      <p:cxnSp>
        <p:nvCxnSpPr>
          <p:cNvPr id="9" name="Straight Connector 8">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267629" y="2118732"/>
            <a:ext cx="6215525" cy="4035379"/>
          </a:xfrm>
        </p:spPr>
        <p:txBody>
          <a:bodyPr>
            <a:normAutofit/>
          </a:bodyPr>
          <a:lstStyle/>
          <a:p>
            <a:pPr>
              <a:buFont typeface="Arial" panose="020B0604020202020204" pitchFamily="34" charset="0"/>
              <a:buChar char="•"/>
            </a:pPr>
            <a:r>
              <a:rPr lang="en-US" sz="1600" b="1" dirty="0"/>
              <a:t>EU4Energy Initiative:</a:t>
            </a:r>
            <a:r>
              <a:rPr lang="en-US" sz="1600" dirty="0"/>
              <a:t> Focuses on improving energy security, energy efficiency, and renewable energy deployment in Eastern Partnership countries. It includes technical assistance, policy advice, and funding to support the transition to sustainable energy systems.</a:t>
            </a:r>
          </a:p>
          <a:p>
            <a:pPr>
              <a:buFont typeface="Arial" panose="020B0604020202020204" pitchFamily="34" charset="0"/>
              <a:buChar char="•"/>
            </a:pPr>
            <a:r>
              <a:rPr lang="en-US" sz="1600" b="1" dirty="0"/>
              <a:t>Covenant of Mayors for Climate and Energy in the Neighborhood:</a:t>
            </a:r>
            <a:r>
              <a:rPr lang="en-US" sz="1600" dirty="0"/>
              <a:t> This initiative involves local authorities from ENP countries committing to reducing carbon emissions, improving energy efficiency, and increasing the use of renewable energy sources. It promotes local action on climate change and energy sustainability.</a:t>
            </a:r>
          </a:p>
          <a:p>
            <a:pPr>
              <a:buFont typeface="Arial" panose="020B0604020202020204" pitchFamily="34" charset="0"/>
              <a:buChar char="•"/>
            </a:pPr>
            <a:r>
              <a:rPr lang="en-US" sz="1600" b="1" dirty="0"/>
              <a:t>Climate Action and Environmental Sustainability:</a:t>
            </a:r>
            <a:r>
              <a:rPr lang="en-US" sz="1600" dirty="0"/>
              <a:t> The EU provides support for climate adaptation and mitigation measures in neighboring countries, including capacity building, funding for green infrastructure, and support for implementing Nationally Determined Contributions (NDCs) under the Paris Agreement.</a:t>
            </a:r>
          </a:p>
          <a:p>
            <a:endParaRPr lang="en-US" sz="1600" dirty="0"/>
          </a:p>
        </p:txBody>
      </p:sp>
      <p:pic>
        <p:nvPicPr>
          <p:cNvPr id="4" name="Picture 2" descr="sustainability">
            <a:extLst>
              <a:ext uri="{FF2B5EF4-FFF2-40B4-BE49-F238E27FC236}">
                <a16:creationId xmlns:a16="http://schemas.microsoft.com/office/drawing/2014/main" xmlns="" id="{03217088-B4BD-9234-BC60-C2DEEFE4F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 r="14208" b="1"/>
          <a:stretch/>
        </p:blipFill>
        <p:spPr bwMode="auto">
          <a:xfrm>
            <a:off x="6483155" y="771754"/>
            <a:ext cx="4533346" cy="51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838200" y="997528"/>
            <a:ext cx="10515600" cy="1325563"/>
          </a:xfrm>
        </p:spPr>
        <p:txBody>
          <a:bodyPr/>
          <a:lstStyle/>
          <a:p>
            <a:r>
              <a:rPr lang="en-US" b="1" dirty="0">
                <a:solidFill>
                  <a:srgbClr val="00B050"/>
                </a:solidFill>
              </a:rPr>
              <a:t>4. Economic and Social Development</a:t>
            </a:r>
            <a:endParaRPr lang="en-US"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282498" y="2141035"/>
            <a:ext cx="7278029" cy="3719438"/>
          </a:xfrm>
        </p:spPr>
        <p:txBody>
          <a:bodyPr>
            <a:normAutofit fontScale="62500" lnSpcReduction="20000"/>
          </a:bodyPr>
          <a:lstStyle/>
          <a:p>
            <a:pPr algn="just">
              <a:buFont typeface="Arial" panose="020B0604020202020204" pitchFamily="34" charset="0"/>
              <a:buChar char="•"/>
            </a:pPr>
            <a:r>
              <a:rPr lang="en-US" b="1" dirty="0"/>
              <a:t>Promoting Inclusive Growth:</a:t>
            </a:r>
            <a:r>
              <a:rPr lang="en-US" dirty="0"/>
              <a:t> The EU supports inclusive economic growth in its neighborhood by funding projects that create jobs, improve education and skills, and promote entrepreneurship, especially among youth and women. The focus is on developing sustainable, diversified economies that are less dependent on resource extraction and more resilient to external shocks.</a:t>
            </a:r>
          </a:p>
          <a:p>
            <a:pPr algn="just">
              <a:buFont typeface="Arial" panose="020B0604020202020204" pitchFamily="34" charset="0"/>
              <a:buChar char="•"/>
            </a:pPr>
            <a:r>
              <a:rPr lang="en-US" b="1" dirty="0"/>
              <a:t>Support for SMEs and Green Innovation:</a:t>
            </a:r>
            <a:r>
              <a:rPr lang="en-US" dirty="0"/>
              <a:t> The EU fosters the development of small and medium-sized enterprises (SMEs) in neighboring countries through financial instruments, technical assistance, and initiatives that promote green innovation, sustainable business practices, and access to finance for environmentally-friendly projects.</a:t>
            </a:r>
          </a:p>
          <a:p>
            <a:pPr algn="just">
              <a:buFont typeface="Arial" panose="020B0604020202020204" pitchFamily="34" charset="0"/>
              <a:buChar char="•"/>
            </a:pPr>
            <a:r>
              <a:rPr lang="en-US" b="1" dirty="0"/>
              <a:t>Social Inclusion and Gender Equality:</a:t>
            </a:r>
            <a:r>
              <a:rPr lang="en-US" dirty="0"/>
              <a:t> EU policies aim to address social inequalities in its neighborhood, promoting access to quality education, healthcare, and social services. Programs focus on improving the livelihoods of vulnerable populations and ensuring that economic growth benefits all segments of society.</a:t>
            </a:r>
          </a:p>
          <a:p>
            <a:pPr algn="just"/>
            <a:endParaRPr lang="en-US" dirty="0"/>
          </a:p>
        </p:txBody>
      </p:sp>
      <p:pic>
        <p:nvPicPr>
          <p:cNvPr id="53250" name="Picture 2" descr="European Union's Comprehensive Approach to Sustainability">
            <a:extLst>
              <a:ext uri="{FF2B5EF4-FFF2-40B4-BE49-F238E27FC236}">
                <a16:creationId xmlns:a16="http://schemas.microsoft.com/office/drawing/2014/main" xmlns="" id="{765BA73A-1ED0-10D1-ED02-EDDAF6A89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090" y="2164811"/>
            <a:ext cx="4038600" cy="296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0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E54DD-D7F7-31EE-B9FB-6587135272FB}"/>
              </a:ext>
            </a:extLst>
          </p:cNvPr>
          <p:cNvSpPr>
            <a:spLocks noGrp="1"/>
          </p:cNvSpPr>
          <p:nvPr>
            <p:ph type="title"/>
          </p:nvPr>
        </p:nvSpPr>
        <p:spPr>
          <a:xfrm>
            <a:off x="838200" y="997528"/>
            <a:ext cx="10515600" cy="1325563"/>
          </a:xfrm>
        </p:spPr>
        <p:txBody>
          <a:bodyPr/>
          <a:lstStyle/>
          <a:p>
            <a:r>
              <a:rPr lang="en-US" b="1" dirty="0">
                <a:solidFill>
                  <a:srgbClr val="00B050"/>
                </a:solidFill>
              </a:rPr>
              <a:t>5. Governance and Rule of Law</a:t>
            </a:r>
            <a:endParaRPr lang="en-US" dirty="0">
              <a:solidFill>
                <a:srgbClr val="00B050"/>
              </a:solidFill>
            </a:endParaRPr>
          </a:p>
        </p:txBody>
      </p:sp>
      <p:sp>
        <p:nvSpPr>
          <p:cNvPr id="3" name="Content Placeholder 2">
            <a:extLst>
              <a:ext uri="{FF2B5EF4-FFF2-40B4-BE49-F238E27FC236}">
                <a16:creationId xmlns:a16="http://schemas.microsoft.com/office/drawing/2014/main" xmlns="" id="{B7795075-5BA6-801A-CFCB-D14171449949}"/>
              </a:ext>
            </a:extLst>
          </p:cNvPr>
          <p:cNvSpPr>
            <a:spLocks noGrp="1"/>
          </p:cNvSpPr>
          <p:nvPr>
            <p:ph idx="1"/>
          </p:nvPr>
        </p:nvSpPr>
        <p:spPr>
          <a:xfrm>
            <a:off x="369850" y="2323091"/>
            <a:ext cx="7480609" cy="3537381"/>
          </a:xfrm>
        </p:spPr>
        <p:txBody>
          <a:bodyPr>
            <a:normAutofit fontScale="92500" lnSpcReduction="10000"/>
          </a:bodyPr>
          <a:lstStyle/>
          <a:p>
            <a:pPr>
              <a:buFont typeface="Arial" panose="020B0604020202020204" pitchFamily="34" charset="0"/>
              <a:buChar char="•"/>
            </a:pPr>
            <a:r>
              <a:rPr lang="en-US" sz="2400" b="1" dirty="0"/>
              <a:t>Promoting Good Governance:</a:t>
            </a:r>
            <a:r>
              <a:rPr lang="en-US" sz="2400" dirty="0"/>
              <a:t> The EU works to strengthen governance structures in neighboring countries, enhancing transparency, accountability, and the rule of law. Good governance is seen as essential for sustainable development, as it improves the management of natural resources, reduces corruption, and ensures that development benefits are equitably distributed.</a:t>
            </a:r>
          </a:p>
          <a:p>
            <a:pPr>
              <a:buFont typeface="Arial" panose="020B0604020202020204" pitchFamily="34" charset="0"/>
              <a:buChar char="•"/>
            </a:pPr>
            <a:r>
              <a:rPr lang="en-US" sz="2400" b="1" dirty="0"/>
              <a:t>Rule of Law and Anti-Corruption:</a:t>
            </a:r>
            <a:r>
              <a:rPr lang="en-US" sz="2400" dirty="0"/>
              <a:t> The EU supports judicial reforms, anti-corruption initiatives, and efforts to improve public administration in its neighborhood, helping to create a conducive environment for sustainable development.</a:t>
            </a:r>
          </a:p>
          <a:p>
            <a:endParaRPr lang="en-US" sz="2400" dirty="0"/>
          </a:p>
        </p:txBody>
      </p:sp>
      <p:pic>
        <p:nvPicPr>
          <p:cNvPr id="54274" name="Picture 2" descr="The European Neighbourhood Policy's Identity Crisis : IEMed">
            <a:extLst>
              <a:ext uri="{FF2B5EF4-FFF2-40B4-BE49-F238E27FC236}">
                <a16:creationId xmlns:a16="http://schemas.microsoft.com/office/drawing/2014/main" xmlns="" id="{52615127-0577-41D4-FF78-8BFBA9F26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087" y="2323091"/>
            <a:ext cx="3704063" cy="302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541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2770</Words>
  <Application>Microsoft Office PowerPoint</Application>
  <PresentationFormat>Widescreen</PresentationFormat>
  <Paragraphs>92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Verdana</vt:lpstr>
      <vt:lpstr>1_Office Theme</vt:lpstr>
      <vt:lpstr>SUSTAINABLE DEVELOPMENT  IN EU EXTERNAL RELATIONS</vt:lpstr>
      <vt:lpstr>Content</vt:lpstr>
      <vt:lpstr>PowerPoint Presentation</vt:lpstr>
      <vt:lpstr>EU sustainable development policies in its neighborhood</vt:lpstr>
      <vt:lpstr>1. European Neighborhood Policy (ENP)</vt:lpstr>
      <vt:lpstr>2. Regional Cooperation and Initiatives</vt:lpstr>
      <vt:lpstr>3. Sustainable Energy and Climate Action</vt:lpstr>
      <vt:lpstr>4. Economic and Social Development</vt:lpstr>
      <vt:lpstr>5. Governance and Rule of Law</vt:lpstr>
      <vt:lpstr>6. Cross-Border Cooperation</vt:lpstr>
      <vt:lpstr>7. Financial Instruments and Technical Assistance</vt:lpstr>
      <vt:lpstr>8. Security, Stability, and Resilience</vt:lpstr>
      <vt:lpstr>Challenges and Considerations</vt:lpstr>
      <vt:lpstr>EU sustainable development cooperation with developing countries</vt:lpstr>
      <vt:lpstr>1. Policy Frameworks and Strategic Goals</vt:lpstr>
      <vt:lpstr>2. Key Areas of Cooperation: Climate Change and Environmental Sustainability</vt:lpstr>
      <vt:lpstr>2. Key Areas of Cooperation: Economic Development and Inclusive Growth</vt:lpstr>
      <vt:lpstr>2. Key Areas of Cooperation: Governance, Human Rights, and Social Inclusion</vt:lpstr>
      <vt:lpstr>2. Key Areas of Cooperation: Health and Education</vt:lpstr>
      <vt:lpstr>3. Financial Instruments and Technical Assistance</vt:lpstr>
      <vt:lpstr>4. Partnerships and Multilateral Engagement</vt:lpstr>
      <vt:lpstr>5. Challenges and Considerations</vt:lpstr>
      <vt:lpstr>6. Monitoring and Accountability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UEH</dc:creator>
  <cp:lastModifiedBy>Microsoft account</cp:lastModifiedBy>
  <cp:revision>4</cp:revision>
  <dcterms:created xsi:type="dcterms:W3CDTF">2024-04-04T01:46:23Z</dcterms:created>
  <dcterms:modified xsi:type="dcterms:W3CDTF">2024-10-03T14:27:18Z</dcterms:modified>
</cp:coreProperties>
</file>